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1005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6BB49F-024A-449C-A54F-66D1D8FFBF06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E41107B-49EA-4A41-93EF-2DF09BBF0309}">
      <dgm:prSet/>
      <dgm:spPr/>
      <dgm:t>
        <a:bodyPr/>
        <a:lstStyle/>
        <a:p>
          <a:r>
            <a:rPr lang="ru-RU"/>
            <a:t>1. Полиеновые антибиотики: нистатин, леворин, натамицин, амфотерицин В, микогептин.</a:t>
          </a:r>
          <a:endParaRPr lang="en-US"/>
        </a:p>
      </dgm:t>
    </dgm:pt>
    <dgm:pt modelId="{87840ADF-D3C7-4228-B043-D8ABB5442740}" type="parTrans" cxnId="{65B81C91-AA6E-4B72-8127-9C5C43459F63}">
      <dgm:prSet/>
      <dgm:spPr/>
      <dgm:t>
        <a:bodyPr/>
        <a:lstStyle/>
        <a:p>
          <a:endParaRPr lang="en-US"/>
        </a:p>
      </dgm:t>
    </dgm:pt>
    <dgm:pt modelId="{B6A7B7D5-E8EC-4CE1-AE28-EF6FFB8E8312}" type="sibTrans" cxnId="{65B81C91-AA6E-4B72-8127-9C5C43459F63}">
      <dgm:prSet/>
      <dgm:spPr/>
      <dgm:t>
        <a:bodyPr/>
        <a:lstStyle/>
        <a:p>
          <a:endParaRPr lang="en-US"/>
        </a:p>
      </dgm:t>
    </dgm:pt>
    <dgm:pt modelId="{695EB9A8-1DEF-4B3E-9D69-D3F49FEDEC2C}">
      <dgm:prSet/>
      <dgm:spPr/>
      <dgm:t>
        <a:bodyPr/>
        <a:lstStyle/>
        <a:p>
          <a:r>
            <a:rPr lang="ru-RU"/>
            <a:t>2. Производные имидазола: миконазол, кетоконазол, изоконазол, клотримазол, эконазол, бифоназол, оксиконазол.</a:t>
          </a:r>
          <a:endParaRPr lang="en-US"/>
        </a:p>
      </dgm:t>
    </dgm:pt>
    <dgm:pt modelId="{C4B76C64-8034-4E1B-8F63-B3076D135EAF}" type="parTrans" cxnId="{9D12660A-E38B-4E86-8219-899329FB2F4D}">
      <dgm:prSet/>
      <dgm:spPr/>
      <dgm:t>
        <a:bodyPr/>
        <a:lstStyle/>
        <a:p>
          <a:endParaRPr lang="en-US"/>
        </a:p>
      </dgm:t>
    </dgm:pt>
    <dgm:pt modelId="{30C0BE66-5DB9-47B5-8EC3-8B4241766442}" type="sibTrans" cxnId="{9D12660A-E38B-4E86-8219-899329FB2F4D}">
      <dgm:prSet/>
      <dgm:spPr/>
      <dgm:t>
        <a:bodyPr/>
        <a:lstStyle/>
        <a:p>
          <a:endParaRPr lang="en-US"/>
        </a:p>
      </dgm:t>
    </dgm:pt>
    <dgm:pt modelId="{5174E217-60B9-48B7-8EB3-559C6C49E5F7}">
      <dgm:prSet/>
      <dgm:spPr/>
      <dgm:t>
        <a:bodyPr/>
        <a:lstStyle/>
        <a:p>
          <a:r>
            <a:rPr lang="ru-RU"/>
            <a:t>3. Производные триазола: флуконазол, итраконазол, вориконазол.</a:t>
          </a:r>
          <a:endParaRPr lang="en-US"/>
        </a:p>
      </dgm:t>
    </dgm:pt>
    <dgm:pt modelId="{BE8AAE1F-5C05-49CF-8320-264BA7D49B9D}" type="parTrans" cxnId="{4239D336-4F1F-40D2-87A0-6C138EDBBC34}">
      <dgm:prSet/>
      <dgm:spPr/>
      <dgm:t>
        <a:bodyPr/>
        <a:lstStyle/>
        <a:p>
          <a:endParaRPr lang="en-US"/>
        </a:p>
      </dgm:t>
    </dgm:pt>
    <dgm:pt modelId="{90383071-E786-47B9-BAB1-4FE6B1CD9518}" type="sibTrans" cxnId="{4239D336-4F1F-40D2-87A0-6C138EDBBC34}">
      <dgm:prSet/>
      <dgm:spPr/>
      <dgm:t>
        <a:bodyPr/>
        <a:lstStyle/>
        <a:p>
          <a:endParaRPr lang="en-US"/>
        </a:p>
      </dgm:t>
    </dgm:pt>
    <dgm:pt modelId="{BEA4C1DB-889F-467E-99FA-3AA7C321EBC6}">
      <dgm:prSet/>
      <dgm:spPr/>
      <dgm:t>
        <a:bodyPr/>
        <a:lstStyle/>
        <a:p>
          <a:r>
            <a:rPr lang="ru-RU"/>
            <a:t>4. Аллиламины (производные N-метилнафталина): тербинафин, нафтифин.</a:t>
          </a:r>
          <a:endParaRPr lang="en-US"/>
        </a:p>
      </dgm:t>
    </dgm:pt>
    <dgm:pt modelId="{E171BE60-3E6F-44C6-BF46-98C7C969FEB8}" type="parTrans" cxnId="{9A0352E6-33DE-429B-8F4E-F8D403E96A52}">
      <dgm:prSet/>
      <dgm:spPr/>
      <dgm:t>
        <a:bodyPr/>
        <a:lstStyle/>
        <a:p>
          <a:endParaRPr lang="en-US"/>
        </a:p>
      </dgm:t>
    </dgm:pt>
    <dgm:pt modelId="{3FA3AED3-2192-42CB-A13F-2BDC62972883}" type="sibTrans" cxnId="{9A0352E6-33DE-429B-8F4E-F8D403E96A52}">
      <dgm:prSet/>
      <dgm:spPr/>
      <dgm:t>
        <a:bodyPr/>
        <a:lstStyle/>
        <a:p>
          <a:endParaRPr lang="en-US"/>
        </a:p>
      </dgm:t>
    </dgm:pt>
    <dgm:pt modelId="{D7B7F7CA-10F4-4C98-925A-C5A40B8D7884}">
      <dgm:prSet/>
      <dgm:spPr/>
      <dgm:t>
        <a:bodyPr/>
        <a:lstStyle/>
        <a:p>
          <a:r>
            <a:rPr lang="ru-RU"/>
            <a:t>5. Эхинокандины: каспофунгин.</a:t>
          </a:r>
          <a:endParaRPr lang="en-US"/>
        </a:p>
      </dgm:t>
    </dgm:pt>
    <dgm:pt modelId="{53FF5743-5E5B-4908-B317-0DF1D029D686}" type="parTrans" cxnId="{B138D36E-B6FC-44B3-A1E2-203BCB70E571}">
      <dgm:prSet/>
      <dgm:spPr/>
      <dgm:t>
        <a:bodyPr/>
        <a:lstStyle/>
        <a:p>
          <a:endParaRPr lang="en-US"/>
        </a:p>
      </dgm:t>
    </dgm:pt>
    <dgm:pt modelId="{E58B4271-7CEA-42C5-93FF-AFF0080EEB8C}" type="sibTrans" cxnId="{B138D36E-B6FC-44B3-A1E2-203BCB70E571}">
      <dgm:prSet/>
      <dgm:spPr/>
      <dgm:t>
        <a:bodyPr/>
        <a:lstStyle/>
        <a:p>
          <a:endParaRPr lang="en-US"/>
        </a:p>
      </dgm:t>
    </dgm:pt>
    <dgm:pt modelId="{D4CC4B4A-D050-441F-8934-D902050C8EAD}">
      <dgm:prSet/>
      <dgm:spPr/>
      <dgm:t>
        <a:bodyPr/>
        <a:lstStyle/>
        <a:p>
          <a:r>
            <a:rPr lang="ru-RU"/>
            <a:t>6. Препараты других групп: гризеофульвин, аморолфин, циклопирокс, флуцитозин.</a:t>
          </a:r>
          <a:endParaRPr lang="en-US"/>
        </a:p>
      </dgm:t>
    </dgm:pt>
    <dgm:pt modelId="{1D33596F-D99B-488D-A23F-99A80D72C422}" type="parTrans" cxnId="{551AB02F-FEEA-4EEE-BD1D-395D5EE17148}">
      <dgm:prSet/>
      <dgm:spPr/>
      <dgm:t>
        <a:bodyPr/>
        <a:lstStyle/>
        <a:p>
          <a:endParaRPr lang="en-US"/>
        </a:p>
      </dgm:t>
    </dgm:pt>
    <dgm:pt modelId="{F5DE8CB8-7E94-4F60-8584-7F07BA77F5CD}" type="sibTrans" cxnId="{551AB02F-FEEA-4EEE-BD1D-395D5EE17148}">
      <dgm:prSet/>
      <dgm:spPr/>
      <dgm:t>
        <a:bodyPr/>
        <a:lstStyle/>
        <a:p>
          <a:endParaRPr lang="en-US"/>
        </a:p>
      </dgm:t>
    </dgm:pt>
    <dgm:pt modelId="{E041871E-838F-45C5-8145-7B606314F1DE}" type="pres">
      <dgm:prSet presAssocID="{FC6BB49F-024A-449C-A54F-66D1D8FFBF06}" presName="Name0" presStyleCnt="0">
        <dgm:presLayoutVars>
          <dgm:dir/>
          <dgm:resizeHandles val="exact"/>
        </dgm:presLayoutVars>
      </dgm:prSet>
      <dgm:spPr/>
    </dgm:pt>
    <dgm:pt modelId="{85332A98-0287-4C85-A32D-8CFAB6F52387}" type="pres">
      <dgm:prSet presAssocID="{AE41107B-49EA-4A41-93EF-2DF09BBF0309}" presName="node" presStyleLbl="node1" presStyleIdx="0" presStyleCnt="6">
        <dgm:presLayoutVars>
          <dgm:bulletEnabled val="1"/>
        </dgm:presLayoutVars>
      </dgm:prSet>
      <dgm:spPr/>
    </dgm:pt>
    <dgm:pt modelId="{1B399E03-352F-481B-8E51-F9058F0F9060}" type="pres">
      <dgm:prSet presAssocID="{B6A7B7D5-E8EC-4CE1-AE28-EF6FFB8E8312}" presName="sibTrans" presStyleLbl="sibTrans1D1" presStyleIdx="0" presStyleCnt="5"/>
      <dgm:spPr/>
    </dgm:pt>
    <dgm:pt modelId="{49DAEF36-639F-4AE9-B912-0F0B3EEFCEEC}" type="pres">
      <dgm:prSet presAssocID="{B6A7B7D5-E8EC-4CE1-AE28-EF6FFB8E8312}" presName="connectorText" presStyleLbl="sibTrans1D1" presStyleIdx="0" presStyleCnt="5"/>
      <dgm:spPr/>
    </dgm:pt>
    <dgm:pt modelId="{2B289CDD-76AE-4710-B4E7-B1630BEABDCE}" type="pres">
      <dgm:prSet presAssocID="{695EB9A8-1DEF-4B3E-9D69-D3F49FEDEC2C}" presName="node" presStyleLbl="node1" presStyleIdx="1" presStyleCnt="6">
        <dgm:presLayoutVars>
          <dgm:bulletEnabled val="1"/>
        </dgm:presLayoutVars>
      </dgm:prSet>
      <dgm:spPr/>
    </dgm:pt>
    <dgm:pt modelId="{38CEABD1-B4E9-4760-8780-C35500BCA519}" type="pres">
      <dgm:prSet presAssocID="{30C0BE66-5DB9-47B5-8EC3-8B4241766442}" presName="sibTrans" presStyleLbl="sibTrans1D1" presStyleIdx="1" presStyleCnt="5"/>
      <dgm:spPr/>
    </dgm:pt>
    <dgm:pt modelId="{2F467B9F-AAEF-4C5A-B32D-C704228EBF97}" type="pres">
      <dgm:prSet presAssocID="{30C0BE66-5DB9-47B5-8EC3-8B4241766442}" presName="connectorText" presStyleLbl="sibTrans1D1" presStyleIdx="1" presStyleCnt="5"/>
      <dgm:spPr/>
    </dgm:pt>
    <dgm:pt modelId="{3547CC1B-9889-474F-9F38-61567FB72AFD}" type="pres">
      <dgm:prSet presAssocID="{5174E217-60B9-48B7-8EB3-559C6C49E5F7}" presName="node" presStyleLbl="node1" presStyleIdx="2" presStyleCnt="6">
        <dgm:presLayoutVars>
          <dgm:bulletEnabled val="1"/>
        </dgm:presLayoutVars>
      </dgm:prSet>
      <dgm:spPr/>
    </dgm:pt>
    <dgm:pt modelId="{053F825D-BC8B-4912-8785-7C8DD7F4EED1}" type="pres">
      <dgm:prSet presAssocID="{90383071-E786-47B9-BAB1-4FE6B1CD9518}" presName="sibTrans" presStyleLbl="sibTrans1D1" presStyleIdx="2" presStyleCnt="5"/>
      <dgm:spPr/>
    </dgm:pt>
    <dgm:pt modelId="{C8C97E71-F830-437E-93B0-90B162E3101E}" type="pres">
      <dgm:prSet presAssocID="{90383071-E786-47B9-BAB1-4FE6B1CD9518}" presName="connectorText" presStyleLbl="sibTrans1D1" presStyleIdx="2" presStyleCnt="5"/>
      <dgm:spPr/>
    </dgm:pt>
    <dgm:pt modelId="{8447A919-D3C6-49CE-BB90-70D149BD6F14}" type="pres">
      <dgm:prSet presAssocID="{BEA4C1DB-889F-467E-99FA-3AA7C321EBC6}" presName="node" presStyleLbl="node1" presStyleIdx="3" presStyleCnt="6">
        <dgm:presLayoutVars>
          <dgm:bulletEnabled val="1"/>
        </dgm:presLayoutVars>
      </dgm:prSet>
      <dgm:spPr/>
    </dgm:pt>
    <dgm:pt modelId="{F6C1A93A-EC90-431E-819E-22AA4764586C}" type="pres">
      <dgm:prSet presAssocID="{3FA3AED3-2192-42CB-A13F-2BDC62972883}" presName="sibTrans" presStyleLbl="sibTrans1D1" presStyleIdx="3" presStyleCnt="5"/>
      <dgm:spPr/>
    </dgm:pt>
    <dgm:pt modelId="{B4CEC6FB-FAAF-42DE-8732-67585F6B8864}" type="pres">
      <dgm:prSet presAssocID="{3FA3AED3-2192-42CB-A13F-2BDC62972883}" presName="connectorText" presStyleLbl="sibTrans1D1" presStyleIdx="3" presStyleCnt="5"/>
      <dgm:spPr/>
    </dgm:pt>
    <dgm:pt modelId="{8D0BBD29-32F1-4502-A703-C90FC9046472}" type="pres">
      <dgm:prSet presAssocID="{D7B7F7CA-10F4-4C98-925A-C5A40B8D7884}" presName="node" presStyleLbl="node1" presStyleIdx="4" presStyleCnt="6">
        <dgm:presLayoutVars>
          <dgm:bulletEnabled val="1"/>
        </dgm:presLayoutVars>
      </dgm:prSet>
      <dgm:spPr/>
    </dgm:pt>
    <dgm:pt modelId="{C59347CA-B6E1-4D34-B100-144DF1E02751}" type="pres">
      <dgm:prSet presAssocID="{E58B4271-7CEA-42C5-93FF-AFF0080EEB8C}" presName="sibTrans" presStyleLbl="sibTrans1D1" presStyleIdx="4" presStyleCnt="5"/>
      <dgm:spPr/>
    </dgm:pt>
    <dgm:pt modelId="{2C0E417A-8747-4ED4-BFC2-ECE035B201FA}" type="pres">
      <dgm:prSet presAssocID="{E58B4271-7CEA-42C5-93FF-AFF0080EEB8C}" presName="connectorText" presStyleLbl="sibTrans1D1" presStyleIdx="4" presStyleCnt="5"/>
      <dgm:spPr/>
    </dgm:pt>
    <dgm:pt modelId="{6D1C0F91-EAD4-4ADA-B5E1-A7763160AE9A}" type="pres">
      <dgm:prSet presAssocID="{D4CC4B4A-D050-441F-8934-D902050C8EAD}" presName="node" presStyleLbl="node1" presStyleIdx="5" presStyleCnt="6">
        <dgm:presLayoutVars>
          <dgm:bulletEnabled val="1"/>
        </dgm:presLayoutVars>
      </dgm:prSet>
      <dgm:spPr/>
    </dgm:pt>
  </dgm:ptLst>
  <dgm:cxnLst>
    <dgm:cxn modelId="{9B3EB503-1C86-4A8B-B33E-A427F33D7979}" type="presOf" srcId="{D7B7F7CA-10F4-4C98-925A-C5A40B8D7884}" destId="{8D0BBD29-32F1-4502-A703-C90FC9046472}" srcOrd="0" destOrd="0" presId="urn:microsoft.com/office/officeart/2016/7/layout/RepeatingBendingProcessNew"/>
    <dgm:cxn modelId="{9D12660A-E38B-4E86-8219-899329FB2F4D}" srcId="{FC6BB49F-024A-449C-A54F-66D1D8FFBF06}" destId="{695EB9A8-1DEF-4B3E-9D69-D3F49FEDEC2C}" srcOrd="1" destOrd="0" parTransId="{C4B76C64-8034-4E1B-8F63-B3076D135EAF}" sibTransId="{30C0BE66-5DB9-47B5-8EC3-8B4241766442}"/>
    <dgm:cxn modelId="{841FFD0A-BD10-4BF0-B7E3-DC28451DE9B3}" type="presOf" srcId="{B6A7B7D5-E8EC-4CE1-AE28-EF6FFB8E8312}" destId="{49DAEF36-639F-4AE9-B912-0F0B3EEFCEEC}" srcOrd="1" destOrd="0" presId="urn:microsoft.com/office/officeart/2016/7/layout/RepeatingBendingProcessNew"/>
    <dgm:cxn modelId="{551AB02F-FEEA-4EEE-BD1D-395D5EE17148}" srcId="{FC6BB49F-024A-449C-A54F-66D1D8FFBF06}" destId="{D4CC4B4A-D050-441F-8934-D902050C8EAD}" srcOrd="5" destOrd="0" parTransId="{1D33596F-D99B-488D-A23F-99A80D72C422}" sibTransId="{F5DE8CB8-7E94-4F60-8584-7F07BA77F5CD}"/>
    <dgm:cxn modelId="{4239D336-4F1F-40D2-87A0-6C138EDBBC34}" srcId="{FC6BB49F-024A-449C-A54F-66D1D8FFBF06}" destId="{5174E217-60B9-48B7-8EB3-559C6C49E5F7}" srcOrd="2" destOrd="0" parTransId="{BE8AAE1F-5C05-49CF-8320-264BA7D49B9D}" sibTransId="{90383071-E786-47B9-BAB1-4FE6B1CD9518}"/>
    <dgm:cxn modelId="{05C91A39-2F88-4FA6-A341-97AF7BA99649}" type="presOf" srcId="{5174E217-60B9-48B7-8EB3-559C6C49E5F7}" destId="{3547CC1B-9889-474F-9F38-61567FB72AFD}" srcOrd="0" destOrd="0" presId="urn:microsoft.com/office/officeart/2016/7/layout/RepeatingBendingProcessNew"/>
    <dgm:cxn modelId="{13AC083D-BC45-472F-BA46-98CC1D57B4DF}" type="presOf" srcId="{E58B4271-7CEA-42C5-93FF-AFF0080EEB8C}" destId="{C59347CA-B6E1-4D34-B100-144DF1E02751}" srcOrd="0" destOrd="0" presId="urn:microsoft.com/office/officeart/2016/7/layout/RepeatingBendingProcessNew"/>
    <dgm:cxn modelId="{FFC7815E-D679-4FA5-9EBC-CC3F3E3A11B1}" type="presOf" srcId="{3FA3AED3-2192-42CB-A13F-2BDC62972883}" destId="{B4CEC6FB-FAAF-42DE-8732-67585F6B8864}" srcOrd="1" destOrd="0" presId="urn:microsoft.com/office/officeart/2016/7/layout/RepeatingBendingProcessNew"/>
    <dgm:cxn modelId="{BDD6BC61-C211-4FE6-9F69-727AF9FC829C}" type="presOf" srcId="{FC6BB49F-024A-449C-A54F-66D1D8FFBF06}" destId="{E041871E-838F-45C5-8145-7B606314F1DE}" srcOrd="0" destOrd="0" presId="urn:microsoft.com/office/officeart/2016/7/layout/RepeatingBendingProcessNew"/>
    <dgm:cxn modelId="{D0E02565-6A5F-459A-A267-9902494898EC}" type="presOf" srcId="{90383071-E786-47B9-BAB1-4FE6B1CD9518}" destId="{C8C97E71-F830-437E-93B0-90B162E3101E}" srcOrd="1" destOrd="0" presId="urn:microsoft.com/office/officeart/2016/7/layout/RepeatingBendingProcessNew"/>
    <dgm:cxn modelId="{A0A2EA46-EBE4-4D6B-BFB9-DB433255AD6C}" type="presOf" srcId="{E58B4271-7CEA-42C5-93FF-AFF0080EEB8C}" destId="{2C0E417A-8747-4ED4-BFC2-ECE035B201FA}" srcOrd="1" destOrd="0" presId="urn:microsoft.com/office/officeart/2016/7/layout/RepeatingBendingProcessNew"/>
    <dgm:cxn modelId="{39B58268-5DCD-4CDA-95AC-C4C96E27D078}" type="presOf" srcId="{3FA3AED3-2192-42CB-A13F-2BDC62972883}" destId="{F6C1A93A-EC90-431E-819E-22AA4764586C}" srcOrd="0" destOrd="0" presId="urn:microsoft.com/office/officeart/2016/7/layout/RepeatingBendingProcessNew"/>
    <dgm:cxn modelId="{B2475F6E-9CFA-4F80-B371-D85107CC90CA}" type="presOf" srcId="{30C0BE66-5DB9-47B5-8EC3-8B4241766442}" destId="{38CEABD1-B4E9-4760-8780-C35500BCA519}" srcOrd="0" destOrd="0" presId="urn:microsoft.com/office/officeart/2016/7/layout/RepeatingBendingProcessNew"/>
    <dgm:cxn modelId="{B138D36E-B6FC-44B3-A1E2-203BCB70E571}" srcId="{FC6BB49F-024A-449C-A54F-66D1D8FFBF06}" destId="{D7B7F7CA-10F4-4C98-925A-C5A40B8D7884}" srcOrd="4" destOrd="0" parTransId="{53FF5743-5E5B-4908-B317-0DF1D029D686}" sibTransId="{E58B4271-7CEA-42C5-93FF-AFF0080EEB8C}"/>
    <dgm:cxn modelId="{31D22571-BDC6-4FAF-AF22-816BCF13FBF2}" type="presOf" srcId="{AE41107B-49EA-4A41-93EF-2DF09BBF0309}" destId="{85332A98-0287-4C85-A32D-8CFAB6F52387}" srcOrd="0" destOrd="0" presId="urn:microsoft.com/office/officeart/2016/7/layout/RepeatingBendingProcessNew"/>
    <dgm:cxn modelId="{1A454575-F6AF-4115-892D-EA03F7247656}" type="presOf" srcId="{BEA4C1DB-889F-467E-99FA-3AA7C321EBC6}" destId="{8447A919-D3C6-49CE-BB90-70D149BD6F14}" srcOrd="0" destOrd="0" presId="urn:microsoft.com/office/officeart/2016/7/layout/RepeatingBendingProcessNew"/>
    <dgm:cxn modelId="{0940DA84-1338-4C06-AB67-ECD95DCCDA1A}" type="presOf" srcId="{B6A7B7D5-E8EC-4CE1-AE28-EF6FFB8E8312}" destId="{1B399E03-352F-481B-8E51-F9058F0F9060}" srcOrd="0" destOrd="0" presId="urn:microsoft.com/office/officeart/2016/7/layout/RepeatingBendingProcessNew"/>
    <dgm:cxn modelId="{65B81C91-AA6E-4B72-8127-9C5C43459F63}" srcId="{FC6BB49F-024A-449C-A54F-66D1D8FFBF06}" destId="{AE41107B-49EA-4A41-93EF-2DF09BBF0309}" srcOrd="0" destOrd="0" parTransId="{87840ADF-D3C7-4228-B043-D8ABB5442740}" sibTransId="{B6A7B7D5-E8EC-4CE1-AE28-EF6FFB8E8312}"/>
    <dgm:cxn modelId="{0BC6DAAF-5CFE-46E1-9C7E-585B4890FAB0}" type="presOf" srcId="{695EB9A8-1DEF-4B3E-9D69-D3F49FEDEC2C}" destId="{2B289CDD-76AE-4710-B4E7-B1630BEABDCE}" srcOrd="0" destOrd="0" presId="urn:microsoft.com/office/officeart/2016/7/layout/RepeatingBendingProcessNew"/>
    <dgm:cxn modelId="{66561FC9-4138-4EDC-B5F9-8144FC5B8FD9}" type="presOf" srcId="{30C0BE66-5DB9-47B5-8EC3-8B4241766442}" destId="{2F467B9F-AAEF-4C5A-B32D-C704228EBF97}" srcOrd="1" destOrd="0" presId="urn:microsoft.com/office/officeart/2016/7/layout/RepeatingBendingProcessNew"/>
    <dgm:cxn modelId="{0ECFBCCB-C05B-43F5-B7EB-523614732206}" type="presOf" srcId="{90383071-E786-47B9-BAB1-4FE6B1CD9518}" destId="{053F825D-BC8B-4912-8785-7C8DD7F4EED1}" srcOrd="0" destOrd="0" presId="urn:microsoft.com/office/officeart/2016/7/layout/RepeatingBendingProcessNew"/>
    <dgm:cxn modelId="{9A0352E6-33DE-429B-8F4E-F8D403E96A52}" srcId="{FC6BB49F-024A-449C-A54F-66D1D8FFBF06}" destId="{BEA4C1DB-889F-467E-99FA-3AA7C321EBC6}" srcOrd="3" destOrd="0" parTransId="{E171BE60-3E6F-44C6-BF46-98C7C969FEB8}" sibTransId="{3FA3AED3-2192-42CB-A13F-2BDC62972883}"/>
    <dgm:cxn modelId="{A42A92FC-F8C2-449C-868C-2D501E6CE072}" type="presOf" srcId="{D4CC4B4A-D050-441F-8934-D902050C8EAD}" destId="{6D1C0F91-EAD4-4ADA-B5E1-A7763160AE9A}" srcOrd="0" destOrd="0" presId="urn:microsoft.com/office/officeart/2016/7/layout/RepeatingBendingProcessNew"/>
    <dgm:cxn modelId="{97EB76F1-2498-49FD-9758-17CF45355C1F}" type="presParOf" srcId="{E041871E-838F-45C5-8145-7B606314F1DE}" destId="{85332A98-0287-4C85-A32D-8CFAB6F52387}" srcOrd="0" destOrd="0" presId="urn:microsoft.com/office/officeart/2016/7/layout/RepeatingBendingProcessNew"/>
    <dgm:cxn modelId="{838738B9-9593-47B3-997A-FF62AF6012E2}" type="presParOf" srcId="{E041871E-838F-45C5-8145-7B606314F1DE}" destId="{1B399E03-352F-481B-8E51-F9058F0F9060}" srcOrd="1" destOrd="0" presId="urn:microsoft.com/office/officeart/2016/7/layout/RepeatingBendingProcessNew"/>
    <dgm:cxn modelId="{F2157075-B2A9-4CAB-9197-EF031B45DAD4}" type="presParOf" srcId="{1B399E03-352F-481B-8E51-F9058F0F9060}" destId="{49DAEF36-639F-4AE9-B912-0F0B3EEFCEEC}" srcOrd="0" destOrd="0" presId="urn:microsoft.com/office/officeart/2016/7/layout/RepeatingBendingProcessNew"/>
    <dgm:cxn modelId="{08DE2404-CF2F-4C4E-A58F-F5728844AFCE}" type="presParOf" srcId="{E041871E-838F-45C5-8145-7B606314F1DE}" destId="{2B289CDD-76AE-4710-B4E7-B1630BEABDCE}" srcOrd="2" destOrd="0" presId="urn:microsoft.com/office/officeart/2016/7/layout/RepeatingBendingProcessNew"/>
    <dgm:cxn modelId="{03C720C1-BFF1-4D8D-B072-A00E70C60A14}" type="presParOf" srcId="{E041871E-838F-45C5-8145-7B606314F1DE}" destId="{38CEABD1-B4E9-4760-8780-C35500BCA519}" srcOrd="3" destOrd="0" presId="urn:microsoft.com/office/officeart/2016/7/layout/RepeatingBendingProcessNew"/>
    <dgm:cxn modelId="{604CCE2B-5FA5-49D0-9686-AD8D5C6204BD}" type="presParOf" srcId="{38CEABD1-B4E9-4760-8780-C35500BCA519}" destId="{2F467B9F-AAEF-4C5A-B32D-C704228EBF97}" srcOrd="0" destOrd="0" presId="urn:microsoft.com/office/officeart/2016/7/layout/RepeatingBendingProcessNew"/>
    <dgm:cxn modelId="{85E507FF-2CAF-4885-B2B2-4D9E01E753A9}" type="presParOf" srcId="{E041871E-838F-45C5-8145-7B606314F1DE}" destId="{3547CC1B-9889-474F-9F38-61567FB72AFD}" srcOrd="4" destOrd="0" presId="urn:microsoft.com/office/officeart/2016/7/layout/RepeatingBendingProcessNew"/>
    <dgm:cxn modelId="{82698BEF-82CD-4CE9-8319-6F6771353034}" type="presParOf" srcId="{E041871E-838F-45C5-8145-7B606314F1DE}" destId="{053F825D-BC8B-4912-8785-7C8DD7F4EED1}" srcOrd="5" destOrd="0" presId="urn:microsoft.com/office/officeart/2016/7/layout/RepeatingBendingProcessNew"/>
    <dgm:cxn modelId="{81D96AC4-0778-4CEC-9557-3188AD5B3D86}" type="presParOf" srcId="{053F825D-BC8B-4912-8785-7C8DD7F4EED1}" destId="{C8C97E71-F830-437E-93B0-90B162E3101E}" srcOrd="0" destOrd="0" presId="urn:microsoft.com/office/officeart/2016/7/layout/RepeatingBendingProcessNew"/>
    <dgm:cxn modelId="{BC9B6586-4728-4C49-A6A3-7BD1EB54B70A}" type="presParOf" srcId="{E041871E-838F-45C5-8145-7B606314F1DE}" destId="{8447A919-D3C6-49CE-BB90-70D149BD6F14}" srcOrd="6" destOrd="0" presId="urn:microsoft.com/office/officeart/2016/7/layout/RepeatingBendingProcessNew"/>
    <dgm:cxn modelId="{9F6512A9-A2DF-4E8A-B988-4CC707EBF0C9}" type="presParOf" srcId="{E041871E-838F-45C5-8145-7B606314F1DE}" destId="{F6C1A93A-EC90-431E-819E-22AA4764586C}" srcOrd="7" destOrd="0" presId="urn:microsoft.com/office/officeart/2016/7/layout/RepeatingBendingProcessNew"/>
    <dgm:cxn modelId="{ABB0F241-F47F-4543-856C-766E141C1AC3}" type="presParOf" srcId="{F6C1A93A-EC90-431E-819E-22AA4764586C}" destId="{B4CEC6FB-FAAF-42DE-8732-67585F6B8864}" srcOrd="0" destOrd="0" presId="urn:microsoft.com/office/officeart/2016/7/layout/RepeatingBendingProcessNew"/>
    <dgm:cxn modelId="{DF013F33-DB24-4D15-B6F2-220AC093F13A}" type="presParOf" srcId="{E041871E-838F-45C5-8145-7B606314F1DE}" destId="{8D0BBD29-32F1-4502-A703-C90FC9046472}" srcOrd="8" destOrd="0" presId="urn:microsoft.com/office/officeart/2016/7/layout/RepeatingBendingProcessNew"/>
    <dgm:cxn modelId="{9819A393-13EA-4B43-BD71-B9535E419401}" type="presParOf" srcId="{E041871E-838F-45C5-8145-7B606314F1DE}" destId="{C59347CA-B6E1-4D34-B100-144DF1E02751}" srcOrd="9" destOrd="0" presId="urn:microsoft.com/office/officeart/2016/7/layout/RepeatingBendingProcessNew"/>
    <dgm:cxn modelId="{665ACA93-AA70-4657-AB8B-6338B06ACF03}" type="presParOf" srcId="{C59347CA-B6E1-4D34-B100-144DF1E02751}" destId="{2C0E417A-8747-4ED4-BFC2-ECE035B201FA}" srcOrd="0" destOrd="0" presId="urn:microsoft.com/office/officeart/2016/7/layout/RepeatingBendingProcessNew"/>
    <dgm:cxn modelId="{557E33AD-71F4-445A-A22D-15AA9C680EB3}" type="presParOf" srcId="{E041871E-838F-45C5-8145-7B606314F1DE}" destId="{6D1C0F91-EAD4-4ADA-B5E1-A7763160AE9A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AE894B-7E0C-4C76-9E3F-146ADD56BAD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63F8385-DEDC-416E-A22F-9E7A293E0BD6}">
      <dgm:prSet/>
      <dgm:spPr/>
      <dgm:t>
        <a:bodyPr/>
        <a:lstStyle/>
        <a:p>
          <a:r>
            <a:rPr lang="ru-RU"/>
            <a:t>— антимикотики природного происхождения, продуцируемые </a:t>
          </a:r>
          <a:r>
            <a:rPr lang="en-US" i="1"/>
            <a:t>Streptomyces nodosum</a:t>
          </a:r>
          <a:r>
            <a:rPr lang="en-US"/>
            <a:t> (</a:t>
          </a:r>
          <a:r>
            <a:rPr lang="ru-RU"/>
            <a:t>амфотерицин В), </a:t>
          </a:r>
          <a:r>
            <a:rPr lang="en-US" i="1"/>
            <a:t>Actinomyces levoris Krass</a:t>
          </a:r>
          <a:r>
            <a:rPr lang="en-US"/>
            <a:t> (</a:t>
          </a:r>
          <a:r>
            <a:rPr lang="ru-RU"/>
            <a:t>леворин), актиномицетом </a:t>
          </a:r>
          <a:r>
            <a:rPr lang="en-US" i="1"/>
            <a:t>Streptoverticillium mycoheptinicum</a:t>
          </a:r>
          <a:r>
            <a:rPr lang="en-US"/>
            <a:t> (</a:t>
          </a:r>
          <a:r>
            <a:rPr lang="ru-RU"/>
            <a:t>микогептин), актиомицетом </a:t>
          </a:r>
          <a:r>
            <a:rPr lang="en-US" i="1"/>
            <a:t>Streptomyces noursei</a:t>
          </a:r>
          <a:r>
            <a:rPr lang="en-US"/>
            <a:t> (</a:t>
          </a:r>
          <a:r>
            <a:rPr lang="ru-RU"/>
            <a:t>нистатин).</a:t>
          </a:r>
          <a:endParaRPr lang="en-US"/>
        </a:p>
      </dgm:t>
    </dgm:pt>
    <dgm:pt modelId="{332725CC-033B-421B-9D9F-02474DFF0BCF}" type="parTrans" cxnId="{0637F04B-ED67-42D2-8259-0EBDA601B8C3}">
      <dgm:prSet/>
      <dgm:spPr/>
      <dgm:t>
        <a:bodyPr/>
        <a:lstStyle/>
        <a:p>
          <a:endParaRPr lang="en-US"/>
        </a:p>
      </dgm:t>
    </dgm:pt>
    <dgm:pt modelId="{FE50D25D-999F-4C64-B6DB-5C1FDCCF180F}" type="sibTrans" cxnId="{0637F04B-ED67-42D2-8259-0EBDA601B8C3}">
      <dgm:prSet/>
      <dgm:spPr/>
      <dgm:t>
        <a:bodyPr/>
        <a:lstStyle/>
        <a:p>
          <a:endParaRPr lang="en-US"/>
        </a:p>
      </dgm:t>
    </dgm:pt>
    <dgm:pt modelId="{14E5E992-091C-48AF-9CD1-B6BD58FC681C}">
      <dgm:prSet/>
      <dgm:spPr/>
      <dgm:t>
        <a:bodyPr/>
        <a:lstStyle/>
        <a:p>
          <a:r>
            <a:rPr lang="ru-RU"/>
            <a:t>Механизм действия полиеновых антибиотиков достаточно изучен. Эти ЛС прочно связываются с эргостеролом клеточной мембраны грибов, нарушают ее целостность, что приводит к потере клеточных макромолекул и ионов и к лизису клетки.</a:t>
          </a:r>
          <a:endParaRPr lang="en-US"/>
        </a:p>
      </dgm:t>
    </dgm:pt>
    <dgm:pt modelId="{2B8E711F-F447-4102-B670-A4ED65B1986C}" type="parTrans" cxnId="{7A51DD64-0958-4761-A62C-D13053BB9B59}">
      <dgm:prSet/>
      <dgm:spPr/>
      <dgm:t>
        <a:bodyPr/>
        <a:lstStyle/>
        <a:p>
          <a:endParaRPr lang="en-US"/>
        </a:p>
      </dgm:t>
    </dgm:pt>
    <dgm:pt modelId="{2BCF5E1E-3B32-4AFA-9385-FA2CD0095DCB}" type="sibTrans" cxnId="{7A51DD64-0958-4761-A62C-D13053BB9B59}">
      <dgm:prSet/>
      <dgm:spPr/>
      <dgm:t>
        <a:bodyPr/>
        <a:lstStyle/>
        <a:p>
          <a:endParaRPr lang="en-US"/>
        </a:p>
      </dgm:t>
    </dgm:pt>
    <dgm:pt modelId="{85153F0C-1B2B-483F-8A1B-2DD36352B6F4}" type="pres">
      <dgm:prSet presAssocID="{B3AE894B-7E0C-4C76-9E3F-146ADD56BAD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37C1BBA-A275-42DA-A39C-8377F30D4505}" type="pres">
      <dgm:prSet presAssocID="{263F8385-DEDC-416E-A22F-9E7A293E0BD6}" presName="hierRoot1" presStyleCnt="0"/>
      <dgm:spPr/>
    </dgm:pt>
    <dgm:pt modelId="{A5E47357-A3CB-49D0-A4B5-2FE13D28D7E4}" type="pres">
      <dgm:prSet presAssocID="{263F8385-DEDC-416E-A22F-9E7A293E0BD6}" presName="composite" presStyleCnt="0"/>
      <dgm:spPr/>
    </dgm:pt>
    <dgm:pt modelId="{B771C6FA-FBF5-4FBD-895A-272A0131E165}" type="pres">
      <dgm:prSet presAssocID="{263F8385-DEDC-416E-A22F-9E7A293E0BD6}" presName="background" presStyleLbl="node0" presStyleIdx="0" presStyleCnt="2"/>
      <dgm:spPr/>
    </dgm:pt>
    <dgm:pt modelId="{A43EA0FF-364A-4F61-B36B-B6E872584A9E}" type="pres">
      <dgm:prSet presAssocID="{263F8385-DEDC-416E-A22F-9E7A293E0BD6}" presName="text" presStyleLbl="fgAcc0" presStyleIdx="0" presStyleCnt="2">
        <dgm:presLayoutVars>
          <dgm:chPref val="3"/>
        </dgm:presLayoutVars>
      </dgm:prSet>
      <dgm:spPr/>
    </dgm:pt>
    <dgm:pt modelId="{5C26FDF7-E176-44C6-945E-D75B13ECCCE0}" type="pres">
      <dgm:prSet presAssocID="{263F8385-DEDC-416E-A22F-9E7A293E0BD6}" presName="hierChild2" presStyleCnt="0"/>
      <dgm:spPr/>
    </dgm:pt>
    <dgm:pt modelId="{CFEEE05B-A155-4DD8-8541-2B493B286581}" type="pres">
      <dgm:prSet presAssocID="{14E5E992-091C-48AF-9CD1-B6BD58FC681C}" presName="hierRoot1" presStyleCnt="0"/>
      <dgm:spPr/>
    </dgm:pt>
    <dgm:pt modelId="{639B4D67-2AA5-4A71-A357-BA5330D125A6}" type="pres">
      <dgm:prSet presAssocID="{14E5E992-091C-48AF-9CD1-B6BD58FC681C}" presName="composite" presStyleCnt="0"/>
      <dgm:spPr/>
    </dgm:pt>
    <dgm:pt modelId="{80570615-BAA6-4C50-9355-6FBDF9A4A7F2}" type="pres">
      <dgm:prSet presAssocID="{14E5E992-091C-48AF-9CD1-B6BD58FC681C}" presName="background" presStyleLbl="node0" presStyleIdx="1" presStyleCnt="2"/>
      <dgm:spPr/>
    </dgm:pt>
    <dgm:pt modelId="{3B1214E7-5C4F-491C-A4D6-B59BF9EDDA26}" type="pres">
      <dgm:prSet presAssocID="{14E5E992-091C-48AF-9CD1-B6BD58FC681C}" presName="text" presStyleLbl="fgAcc0" presStyleIdx="1" presStyleCnt="2">
        <dgm:presLayoutVars>
          <dgm:chPref val="3"/>
        </dgm:presLayoutVars>
      </dgm:prSet>
      <dgm:spPr/>
    </dgm:pt>
    <dgm:pt modelId="{61735452-ECA4-4A89-BCAF-1B37AE55A213}" type="pres">
      <dgm:prSet presAssocID="{14E5E992-091C-48AF-9CD1-B6BD58FC681C}" presName="hierChild2" presStyleCnt="0"/>
      <dgm:spPr/>
    </dgm:pt>
  </dgm:ptLst>
  <dgm:cxnLst>
    <dgm:cxn modelId="{368C1E1E-9174-4125-987F-62C93477EFE1}" type="presOf" srcId="{14E5E992-091C-48AF-9CD1-B6BD58FC681C}" destId="{3B1214E7-5C4F-491C-A4D6-B59BF9EDDA26}" srcOrd="0" destOrd="0" presId="urn:microsoft.com/office/officeart/2005/8/layout/hierarchy1"/>
    <dgm:cxn modelId="{7A51DD64-0958-4761-A62C-D13053BB9B59}" srcId="{B3AE894B-7E0C-4C76-9E3F-146ADD56BAD6}" destId="{14E5E992-091C-48AF-9CD1-B6BD58FC681C}" srcOrd="1" destOrd="0" parTransId="{2B8E711F-F447-4102-B670-A4ED65B1986C}" sibTransId="{2BCF5E1E-3B32-4AFA-9385-FA2CD0095DCB}"/>
    <dgm:cxn modelId="{0637F04B-ED67-42D2-8259-0EBDA601B8C3}" srcId="{B3AE894B-7E0C-4C76-9E3F-146ADD56BAD6}" destId="{263F8385-DEDC-416E-A22F-9E7A293E0BD6}" srcOrd="0" destOrd="0" parTransId="{332725CC-033B-421B-9D9F-02474DFF0BCF}" sibTransId="{FE50D25D-999F-4C64-B6DB-5C1FDCCF180F}"/>
    <dgm:cxn modelId="{21FFAC84-76C9-47AB-8E7E-463DDDF72D46}" type="presOf" srcId="{B3AE894B-7E0C-4C76-9E3F-146ADD56BAD6}" destId="{85153F0C-1B2B-483F-8A1B-2DD36352B6F4}" srcOrd="0" destOrd="0" presId="urn:microsoft.com/office/officeart/2005/8/layout/hierarchy1"/>
    <dgm:cxn modelId="{C503B8BD-1909-4D44-B532-3C7F54AB7667}" type="presOf" srcId="{263F8385-DEDC-416E-A22F-9E7A293E0BD6}" destId="{A43EA0FF-364A-4F61-B36B-B6E872584A9E}" srcOrd="0" destOrd="0" presId="urn:microsoft.com/office/officeart/2005/8/layout/hierarchy1"/>
    <dgm:cxn modelId="{528FAEAF-6257-46A6-9240-DB4C803B013E}" type="presParOf" srcId="{85153F0C-1B2B-483F-8A1B-2DD36352B6F4}" destId="{837C1BBA-A275-42DA-A39C-8377F30D4505}" srcOrd="0" destOrd="0" presId="urn:microsoft.com/office/officeart/2005/8/layout/hierarchy1"/>
    <dgm:cxn modelId="{22CB486B-D9ED-471F-B96E-C08252744332}" type="presParOf" srcId="{837C1BBA-A275-42DA-A39C-8377F30D4505}" destId="{A5E47357-A3CB-49D0-A4B5-2FE13D28D7E4}" srcOrd="0" destOrd="0" presId="urn:microsoft.com/office/officeart/2005/8/layout/hierarchy1"/>
    <dgm:cxn modelId="{ABFE98D1-21A2-47E0-B995-E178A802634D}" type="presParOf" srcId="{A5E47357-A3CB-49D0-A4B5-2FE13D28D7E4}" destId="{B771C6FA-FBF5-4FBD-895A-272A0131E165}" srcOrd="0" destOrd="0" presId="urn:microsoft.com/office/officeart/2005/8/layout/hierarchy1"/>
    <dgm:cxn modelId="{441ECE07-8525-470B-812A-6DBCCFA28638}" type="presParOf" srcId="{A5E47357-A3CB-49D0-A4B5-2FE13D28D7E4}" destId="{A43EA0FF-364A-4F61-B36B-B6E872584A9E}" srcOrd="1" destOrd="0" presId="urn:microsoft.com/office/officeart/2005/8/layout/hierarchy1"/>
    <dgm:cxn modelId="{FF44407C-0AB2-46EB-BDDF-DBB3F2B3E890}" type="presParOf" srcId="{837C1BBA-A275-42DA-A39C-8377F30D4505}" destId="{5C26FDF7-E176-44C6-945E-D75B13ECCCE0}" srcOrd="1" destOrd="0" presId="urn:microsoft.com/office/officeart/2005/8/layout/hierarchy1"/>
    <dgm:cxn modelId="{5E17BFFF-EF13-41E7-B176-2108B16E01D3}" type="presParOf" srcId="{85153F0C-1B2B-483F-8A1B-2DD36352B6F4}" destId="{CFEEE05B-A155-4DD8-8541-2B493B286581}" srcOrd="1" destOrd="0" presId="urn:microsoft.com/office/officeart/2005/8/layout/hierarchy1"/>
    <dgm:cxn modelId="{1E321BF6-CFD3-44B5-9D6F-323DFC99296C}" type="presParOf" srcId="{CFEEE05B-A155-4DD8-8541-2B493B286581}" destId="{639B4D67-2AA5-4A71-A357-BA5330D125A6}" srcOrd="0" destOrd="0" presId="urn:microsoft.com/office/officeart/2005/8/layout/hierarchy1"/>
    <dgm:cxn modelId="{9DC38AF3-5A5C-431F-9B20-37F852E7A133}" type="presParOf" srcId="{639B4D67-2AA5-4A71-A357-BA5330D125A6}" destId="{80570615-BAA6-4C50-9355-6FBDF9A4A7F2}" srcOrd="0" destOrd="0" presId="urn:microsoft.com/office/officeart/2005/8/layout/hierarchy1"/>
    <dgm:cxn modelId="{EFD31DF5-E7C4-4097-85A5-E4D7668096A3}" type="presParOf" srcId="{639B4D67-2AA5-4A71-A357-BA5330D125A6}" destId="{3B1214E7-5C4F-491C-A4D6-B59BF9EDDA26}" srcOrd="1" destOrd="0" presId="urn:microsoft.com/office/officeart/2005/8/layout/hierarchy1"/>
    <dgm:cxn modelId="{5C985B41-AB40-4A9F-831A-2319096BAD7D}" type="presParOf" srcId="{CFEEE05B-A155-4DD8-8541-2B493B286581}" destId="{61735452-ECA4-4A89-BCAF-1B37AE55A21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52D1C2-31E3-434C-977E-25FDE8B280D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F7B76A5-5DC8-44CF-A282-3DD6E0C09EE2}">
      <dgm:prSet/>
      <dgm:spPr/>
      <dgm:t>
        <a:bodyPr/>
        <a:lstStyle/>
        <a:p>
          <a:r>
            <a:rPr lang="ru-RU"/>
            <a:t>К противогрибковым препаратам других групп относятся средства для системного (гризеофульвин, флуцитозин) и местного применения (аморолфин, циклопирокс).</a:t>
          </a:r>
          <a:endParaRPr lang="en-US"/>
        </a:p>
      </dgm:t>
    </dgm:pt>
    <dgm:pt modelId="{3A5D3375-F050-4F31-8D14-325734FCA9B8}" type="parTrans" cxnId="{05EF7F75-3846-4BFE-AE68-C497C8657670}">
      <dgm:prSet/>
      <dgm:spPr/>
      <dgm:t>
        <a:bodyPr/>
        <a:lstStyle/>
        <a:p>
          <a:endParaRPr lang="en-US"/>
        </a:p>
      </dgm:t>
    </dgm:pt>
    <dgm:pt modelId="{718EE195-CDFD-4B0B-87B8-8015A848F960}" type="sibTrans" cxnId="{05EF7F75-3846-4BFE-AE68-C497C8657670}">
      <dgm:prSet/>
      <dgm:spPr/>
      <dgm:t>
        <a:bodyPr/>
        <a:lstStyle/>
        <a:p>
          <a:endParaRPr lang="en-US"/>
        </a:p>
      </dgm:t>
    </dgm:pt>
    <dgm:pt modelId="{6E2BD218-39CE-4A9A-B4BD-732BCF1E2C9A}">
      <dgm:prSet/>
      <dgm:spPr/>
      <dgm:t>
        <a:bodyPr/>
        <a:lstStyle/>
        <a:p>
          <a:r>
            <a:rPr lang="ru-RU"/>
            <a:t>Гризеофульвин — одно из первых противогрибковых средств природного происхождения — антибиотик, продуцируемый плесневым грибом </a:t>
          </a:r>
          <a:r>
            <a:rPr lang="ru-RU" i="1"/>
            <a:t>Penicillium nigricans (griseofulvum).</a:t>
          </a:r>
          <a:r>
            <a:rPr lang="ru-RU"/>
            <a:t> Гризеофульвин до сих пор остается одним из основных средств лечения дерматомикозов, применяется внутрь и местно.</a:t>
          </a:r>
          <a:endParaRPr lang="en-US"/>
        </a:p>
      </dgm:t>
    </dgm:pt>
    <dgm:pt modelId="{6FD4D0BC-9B5F-4033-8A22-6805EC9B591D}" type="parTrans" cxnId="{FAB678D0-8B29-4A52-88EA-9DE2B5D43950}">
      <dgm:prSet/>
      <dgm:spPr/>
      <dgm:t>
        <a:bodyPr/>
        <a:lstStyle/>
        <a:p>
          <a:endParaRPr lang="en-US"/>
        </a:p>
      </dgm:t>
    </dgm:pt>
    <dgm:pt modelId="{9581FACE-37BC-436A-BB17-D2374AA06C00}" type="sibTrans" cxnId="{FAB678D0-8B29-4A52-88EA-9DE2B5D43950}">
      <dgm:prSet/>
      <dgm:spPr/>
      <dgm:t>
        <a:bodyPr/>
        <a:lstStyle/>
        <a:p>
          <a:endParaRPr lang="en-US"/>
        </a:p>
      </dgm:t>
    </dgm:pt>
    <dgm:pt modelId="{232A61FE-37EB-4B19-AF58-80A28BC1DEA8}">
      <dgm:prSet/>
      <dgm:spPr/>
      <dgm:t>
        <a:bodyPr/>
        <a:lstStyle/>
        <a:p>
          <a:r>
            <a:rPr lang="ru-RU" dirty="0" err="1"/>
            <a:t>Аморолфин</a:t>
          </a:r>
          <a:r>
            <a:rPr lang="ru-RU" dirty="0"/>
            <a:t> — синтетический антимикотик широкого спектра действия для местного использования (в виде лака для ногтей).</a:t>
          </a:r>
          <a:endParaRPr lang="en-US" dirty="0"/>
        </a:p>
      </dgm:t>
    </dgm:pt>
    <dgm:pt modelId="{91113E01-C2D9-427B-B3D8-F5A8661E4526}" type="parTrans" cxnId="{72F37846-D4CF-4177-AFC9-DD8479C0E450}">
      <dgm:prSet/>
      <dgm:spPr/>
      <dgm:t>
        <a:bodyPr/>
        <a:lstStyle/>
        <a:p>
          <a:endParaRPr lang="en-US"/>
        </a:p>
      </dgm:t>
    </dgm:pt>
    <dgm:pt modelId="{460CBA00-CB06-435B-BA13-A85177679DC2}" type="sibTrans" cxnId="{72F37846-D4CF-4177-AFC9-DD8479C0E450}">
      <dgm:prSet/>
      <dgm:spPr/>
      <dgm:t>
        <a:bodyPr/>
        <a:lstStyle/>
        <a:p>
          <a:endParaRPr lang="en-US"/>
        </a:p>
      </dgm:t>
    </dgm:pt>
    <dgm:pt modelId="{276E3BC7-56E9-4099-AF3F-7C64FF9C547D}">
      <dgm:prSet/>
      <dgm:spPr/>
      <dgm:t>
        <a:bodyPr/>
        <a:lstStyle/>
        <a:p>
          <a:r>
            <a:rPr lang="ru-RU"/>
            <a:t>Циклопирокс — синтетическое ЛС для местного применения.</a:t>
          </a:r>
          <a:endParaRPr lang="en-US"/>
        </a:p>
      </dgm:t>
    </dgm:pt>
    <dgm:pt modelId="{F875BE29-F9FB-44B6-BEA2-95FE7826FA76}" type="parTrans" cxnId="{EBD176A7-DC78-410F-BA6E-66CE79496659}">
      <dgm:prSet/>
      <dgm:spPr/>
      <dgm:t>
        <a:bodyPr/>
        <a:lstStyle/>
        <a:p>
          <a:endParaRPr lang="en-US"/>
        </a:p>
      </dgm:t>
    </dgm:pt>
    <dgm:pt modelId="{6F6B31A4-78A8-4630-B841-D4ED9782807B}" type="sibTrans" cxnId="{EBD176A7-DC78-410F-BA6E-66CE79496659}">
      <dgm:prSet/>
      <dgm:spPr/>
      <dgm:t>
        <a:bodyPr/>
        <a:lstStyle/>
        <a:p>
          <a:endParaRPr lang="en-US"/>
        </a:p>
      </dgm:t>
    </dgm:pt>
    <dgm:pt modelId="{97A02E6E-17D6-4B87-A492-1ECF751F7E9F}" type="pres">
      <dgm:prSet presAssocID="{1652D1C2-31E3-434C-977E-25FDE8B280DE}" presName="linear" presStyleCnt="0">
        <dgm:presLayoutVars>
          <dgm:animLvl val="lvl"/>
          <dgm:resizeHandles val="exact"/>
        </dgm:presLayoutVars>
      </dgm:prSet>
      <dgm:spPr/>
    </dgm:pt>
    <dgm:pt modelId="{7822AB10-3D9D-4DB5-8038-C1DA5693BA99}" type="pres">
      <dgm:prSet presAssocID="{3F7B76A5-5DC8-44CF-A282-3DD6E0C09EE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AA7677B-0835-4809-BD1C-37FA6039B8E0}" type="pres">
      <dgm:prSet presAssocID="{718EE195-CDFD-4B0B-87B8-8015A848F960}" presName="spacer" presStyleCnt="0"/>
      <dgm:spPr/>
    </dgm:pt>
    <dgm:pt modelId="{1D625B7E-0400-4E1A-8C22-F76054138DA6}" type="pres">
      <dgm:prSet presAssocID="{6E2BD218-39CE-4A9A-B4BD-732BCF1E2C9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D935FDF-D7B5-49F4-A1A1-DA67A4E26930}" type="pres">
      <dgm:prSet presAssocID="{9581FACE-37BC-436A-BB17-D2374AA06C00}" presName="spacer" presStyleCnt="0"/>
      <dgm:spPr/>
    </dgm:pt>
    <dgm:pt modelId="{56F515A3-0D0B-4DC2-9C97-A2EFCD3D0C13}" type="pres">
      <dgm:prSet presAssocID="{232A61FE-37EB-4B19-AF58-80A28BC1DEA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74A93D2-E641-4716-8C68-739B269504AC}" type="pres">
      <dgm:prSet presAssocID="{460CBA00-CB06-435B-BA13-A85177679DC2}" presName="spacer" presStyleCnt="0"/>
      <dgm:spPr/>
    </dgm:pt>
    <dgm:pt modelId="{7C56FC0A-2EA7-4117-AACC-9AAB85927AE9}" type="pres">
      <dgm:prSet presAssocID="{276E3BC7-56E9-4099-AF3F-7C64FF9C547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585682C-1EBD-4198-984E-47081A3B10A6}" type="presOf" srcId="{6E2BD218-39CE-4A9A-B4BD-732BCF1E2C9A}" destId="{1D625B7E-0400-4E1A-8C22-F76054138DA6}" srcOrd="0" destOrd="0" presId="urn:microsoft.com/office/officeart/2005/8/layout/vList2"/>
    <dgm:cxn modelId="{B5CC9B64-3AB1-47F2-B26D-975A054EA131}" type="presOf" srcId="{3F7B76A5-5DC8-44CF-A282-3DD6E0C09EE2}" destId="{7822AB10-3D9D-4DB5-8038-C1DA5693BA99}" srcOrd="0" destOrd="0" presId="urn:microsoft.com/office/officeart/2005/8/layout/vList2"/>
    <dgm:cxn modelId="{72F37846-D4CF-4177-AFC9-DD8479C0E450}" srcId="{1652D1C2-31E3-434C-977E-25FDE8B280DE}" destId="{232A61FE-37EB-4B19-AF58-80A28BC1DEA8}" srcOrd="2" destOrd="0" parTransId="{91113E01-C2D9-427B-B3D8-F5A8661E4526}" sibTransId="{460CBA00-CB06-435B-BA13-A85177679DC2}"/>
    <dgm:cxn modelId="{05EF7F75-3846-4BFE-AE68-C497C8657670}" srcId="{1652D1C2-31E3-434C-977E-25FDE8B280DE}" destId="{3F7B76A5-5DC8-44CF-A282-3DD6E0C09EE2}" srcOrd="0" destOrd="0" parTransId="{3A5D3375-F050-4F31-8D14-325734FCA9B8}" sibTransId="{718EE195-CDFD-4B0B-87B8-8015A848F960}"/>
    <dgm:cxn modelId="{6B534D84-EF21-41D5-8E5C-C03CD109D8CE}" type="presOf" srcId="{232A61FE-37EB-4B19-AF58-80A28BC1DEA8}" destId="{56F515A3-0D0B-4DC2-9C97-A2EFCD3D0C13}" srcOrd="0" destOrd="0" presId="urn:microsoft.com/office/officeart/2005/8/layout/vList2"/>
    <dgm:cxn modelId="{EBD176A7-DC78-410F-BA6E-66CE79496659}" srcId="{1652D1C2-31E3-434C-977E-25FDE8B280DE}" destId="{276E3BC7-56E9-4099-AF3F-7C64FF9C547D}" srcOrd="3" destOrd="0" parTransId="{F875BE29-F9FB-44B6-BEA2-95FE7826FA76}" sibTransId="{6F6B31A4-78A8-4630-B841-D4ED9782807B}"/>
    <dgm:cxn modelId="{B726EFA9-8FC6-43B0-9FC3-3EEA9AC60016}" type="presOf" srcId="{276E3BC7-56E9-4099-AF3F-7C64FF9C547D}" destId="{7C56FC0A-2EA7-4117-AACC-9AAB85927AE9}" srcOrd="0" destOrd="0" presId="urn:microsoft.com/office/officeart/2005/8/layout/vList2"/>
    <dgm:cxn modelId="{FAB678D0-8B29-4A52-88EA-9DE2B5D43950}" srcId="{1652D1C2-31E3-434C-977E-25FDE8B280DE}" destId="{6E2BD218-39CE-4A9A-B4BD-732BCF1E2C9A}" srcOrd="1" destOrd="0" parTransId="{6FD4D0BC-9B5F-4033-8A22-6805EC9B591D}" sibTransId="{9581FACE-37BC-436A-BB17-D2374AA06C00}"/>
    <dgm:cxn modelId="{77160AF5-8BF7-4528-9DBC-FAF36254B9A0}" type="presOf" srcId="{1652D1C2-31E3-434C-977E-25FDE8B280DE}" destId="{97A02E6E-17D6-4B87-A492-1ECF751F7E9F}" srcOrd="0" destOrd="0" presId="urn:microsoft.com/office/officeart/2005/8/layout/vList2"/>
    <dgm:cxn modelId="{8BF61637-C6BF-4252-A41E-0A4CC2BEB5BF}" type="presParOf" srcId="{97A02E6E-17D6-4B87-A492-1ECF751F7E9F}" destId="{7822AB10-3D9D-4DB5-8038-C1DA5693BA99}" srcOrd="0" destOrd="0" presId="urn:microsoft.com/office/officeart/2005/8/layout/vList2"/>
    <dgm:cxn modelId="{3D5111A5-3345-4095-9ACD-046AB70DBAC5}" type="presParOf" srcId="{97A02E6E-17D6-4B87-A492-1ECF751F7E9F}" destId="{6AA7677B-0835-4809-BD1C-37FA6039B8E0}" srcOrd="1" destOrd="0" presId="urn:microsoft.com/office/officeart/2005/8/layout/vList2"/>
    <dgm:cxn modelId="{C15D3EF4-7EBE-4CE2-AAC9-BC09D5588625}" type="presParOf" srcId="{97A02E6E-17D6-4B87-A492-1ECF751F7E9F}" destId="{1D625B7E-0400-4E1A-8C22-F76054138DA6}" srcOrd="2" destOrd="0" presId="urn:microsoft.com/office/officeart/2005/8/layout/vList2"/>
    <dgm:cxn modelId="{1F6198CB-C833-4FB5-B338-4FA9BB6DD13F}" type="presParOf" srcId="{97A02E6E-17D6-4B87-A492-1ECF751F7E9F}" destId="{FD935FDF-D7B5-49F4-A1A1-DA67A4E26930}" srcOrd="3" destOrd="0" presId="urn:microsoft.com/office/officeart/2005/8/layout/vList2"/>
    <dgm:cxn modelId="{CFA91949-0720-4FED-AB55-8911CD14CB1E}" type="presParOf" srcId="{97A02E6E-17D6-4B87-A492-1ECF751F7E9F}" destId="{56F515A3-0D0B-4DC2-9C97-A2EFCD3D0C13}" srcOrd="4" destOrd="0" presId="urn:microsoft.com/office/officeart/2005/8/layout/vList2"/>
    <dgm:cxn modelId="{5448D82D-AF0D-4B52-9C4F-DABE286401C4}" type="presParOf" srcId="{97A02E6E-17D6-4B87-A492-1ECF751F7E9F}" destId="{874A93D2-E641-4716-8C68-739B269504AC}" srcOrd="5" destOrd="0" presId="urn:microsoft.com/office/officeart/2005/8/layout/vList2"/>
    <dgm:cxn modelId="{BC7E55C0-F55E-4385-9019-AB04971F0E2F}" type="presParOf" srcId="{97A02E6E-17D6-4B87-A492-1ECF751F7E9F}" destId="{7C56FC0A-2EA7-4117-AACC-9AAB85927AE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99E03-352F-481B-8E51-F9058F0F9060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85332A98-0287-4C85-A32D-8CFAB6F52387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1. Полиеновые антибиотики: нистатин, леворин, натамицин, амфотерицин В, микогептин.</a:t>
          </a:r>
          <a:endParaRPr lang="en-US" sz="1800" kern="1200"/>
        </a:p>
      </dsp:txBody>
      <dsp:txXfrm>
        <a:off x="8061" y="5979"/>
        <a:ext cx="3034531" cy="1820718"/>
      </dsp:txXfrm>
    </dsp:sp>
    <dsp:sp modelId="{38CEABD1-B4E9-4760-8780-C35500BCA519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2B289CDD-76AE-4710-B4E7-B1630BEABDCE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1288723"/>
                <a:satOff val="-3699"/>
                <a:lumOff val="-5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88723"/>
                <a:satOff val="-3699"/>
                <a:lumOff val="-5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88723"/>
                <a:satOff val="-3699"/>
                <a:lumOff val="-5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2. Производные имидазола: миконазол, кетоконазол, изоконазол, клотримазол, эконазол, бифоназол, оксиконазол.</a:t>
          </a:r>
          <a:endParaRPr lang="en-US" sz="1800" kern="1200"/>
        </a:p>
      </dsp:txBody>
      <dsp:txXfrm>
        <a:off x="3740534" y="5979"/>
        <a:ext cx="3034531" cy="1820718"/>
      </dsp:txXfrm>
    </dsp:sp>
    <dsp:sp modelId="{053F825D-BC8B-4912-8785-7C8DD7F4EED1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3547CC1B-9889-474F-9F38-61567FB72AFD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2577445"/>
                <a:satOff val="-7397"/>
                <a:lumOff val="-1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577445"/>
                <a:satOff val="-7397"/>
                <a:lumOff val="-1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577445"/>
                <a:satOff val="-7397"/>
                <a:lumOff val="-1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3. Производные триазола: флуконазол, итраконазол, вориконазол.</a:t>
          </a:r>
          <a:endParaRPr lang="en-US" sz="1800" kern="1200"/>
        </a:p>
      </dsp:txBody>
      <dsp:txXfrm>
        <a:off x="7473007" y="5979"/>
        <a:ext cx="3034531" cy="1820718"/>
      </dsp:txXfrm>
    </dsp:sp>
    <dsp:sp modelId="{F6C1A93A-EC90-431E-819E-22AA4764586C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8447A919-D3C6-49CE-BB90-70D149BD6F14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3866169"/>
                <a:satOff val="-11096"/>
                <a:lumOff val="-17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866169"/>
                <a:satOff val="-11096"/>
                <a:lumOff val="-17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866169"/>
                <a:satOff val="-11096"/>
                <a:lumOff val="-17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4. Аллиламины (производные N-метилнафталина): тербинафин, нафтифин.</a:t>
          </a:r>
          <a:endParaRPr lang="en-US" sz="1800" kern="1200"/>
        </a:p>
      </dsp:txBody>
      <dsp:txXfrm>
        <a:off x="8061" y="2524640"/>
        <a:ext cx="3034531" cy="1820718"/>
      </dsp:txXfrm>
    </dsp:sp>
    <dsp:sp modelId="{C59347CA-B6E1-4D34-B100-144DF1E02751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8D0BBD29-32F1-4502-A703-C90FC9046472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5154891"/>
                <a:satOff val="-14794"/>
                <a:lumOff val="-2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154891"/>
                <a:satOff val="-14794"/>
                <a:lumOff val="-2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154891"/>
                <a:satOff val="-14794"/>
                <a:lumOff val="-2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5. Эхинокандины: каспофунгин.</a:t>
          </a:r>
          <a:endParaRPr lang="en-US" sz="1800" kern="1200"/>
        </a:p>
      </dsp:txBody>
      <dsp:txXfrm>
        <a:off x="3740534" y="2524640"/>
        <a:ext cx="3034531" cy="1820718"/>
      </dsp:txXfrm>
    </dsp:sp>
    <dsp:sp modelId="{6D1C0F91-EAD4-4ADA-B5E1-A7763160AE9A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6. Препараты других групп: гризеофульвин, аморолфин, циклопирокс, флуцитозин.</a:t>
          </a:r>
          <a:endParaRPr lang="en-US" sz="1800" kern="1200"/>
        </a:p>
      </dsp:txBody>
      <dsp:txXfrm>
        <a:off x="7473007" y="2524640"/>
        <a:ext cx="3034531" cy="1820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1C6FA-FBF5-4FBD-895A-272A0131E165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EA0FF-364A-4F61-B36B-B6E872584A9E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— антимикотики природного происхождения, продуцируемые </a:t>
          </a:r>
          <a:r>
            <a:rPr lang="en-US" sz="1900" i="1" kern="1200"/>
            <a:t>Streptomyces nodosum</a:t>
          </a:r>
          <a:r>
            <a:rPr lang="en-US" sz="1900" kern="1200"/>
            <a:t> (</a:t>
          </a:r>
          <a:r>
            <a:rPr lang="ru-RU" sz="1900" kern="1200"/>
            <a:t>амфотерицин В), </a:t>
          </a:r>
          <a:r>
            <a:rPr lang="en-US" sz="1900" i="1" kern="1200"/>
            <a:t>Actinomyces levoris Krass</a:t>
          </a:r>
          <a:r>
            <a:rPr lang="en-US" sz="1900" kern="1200"/>
            <a:t> (</a:t>
          </a:r>
          <a:r>
            <a:rPr lang="ru-RU" sz="1900" kern="1200"/>
            <a:t>леворин), актиномицетом </a:t>
          </a:r>
          <a:r>
            <a:rPr lang="en-US" sz="1900" i="1" kern="1200"/>
            <a:t>Streptoverticillium mycoheptinicum</a:t>
          </a:r>
          <a:r>
            <a:rPr lang="en-US" sz="1900" kern="1200"/>
            <a:t> (</a:t>
          </a:r>
          <a:r>
            <a:rPr lang="ru-RU" sz="1900" kern="1200"/>
            <a:t>микогептин), актиомицетом </a:t>
          </a:r>
          <a:r>
            <a:rPr lang="en-US" sz="1900" i="1" kern="1200"/>
            <a:t>Streptomyces noursei</a:t>
          </a:r>
          <a:r>
            <a:rPr lang="en-US" sz="1900" kern="1200"/>
            <a:t> (</a:t>
          </a:r>
          <a:r>
            <a:rPr lang="ru-RU" sz="1900" kern="1200"/>
            <a:t>нистатин).</a:t>
          </a:r>
          <a:endParaRPr lang="en-US" sz="1900" kern="1200"/>
        </a:p>
      </dsp:txBody>
      <dsp:txXfrm>
        <a:off x="608661" y="692298"/>
        <a:ext cx="4508047" cy="2799040"/>
      </dsp:txXfrm>
    </dsp:sp>
    <dsp:sp modelId="{80570615-BAA6-4C50-9355-6FBDF9A4A7F2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214E7-5C4F-491C-A4D6-B59BF9EDDA26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Механизм действия полиеновых антибиотиков достаточно изучен. Эти ЛС прочно связываются с эргостеролом клеточной мембраны грибов, нарушают ее целостность, что приводит к потере клеточных макромолекул и ионов и к лизису клетки.</a:t>
          </a:r>
          <a:endParaRPr lang="en-US" sz="1900" kern="1200"/>
        </a:p>
      </dsp:txBody>
      <dsp:txXfrm>
        <a:off x="6331365" y="692298"/>
        <a:ext cx="4508047" cy="2799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2AB10-3D9D-4DB5-8038-C1DA5693BA99}">
      <dsp:nvSpPr>
        <dsp:cNvPr id="0" name=""/>
        <dsp:cNvSpPr/>
      </dsp:nvSpPr>
      <dsp:spPr>
        <a:xfrm>
          <a:off x="0" y="448596"/>
          <a:ext cx="10515600" cy="9509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К противогрибковым препаратам других групп относятся средства для системного (гризеофульвин, флуцитозин) и местного применения (аморолфин, циклопирокс).</a:t>
          </a:r>
          <a:endParaRPr lang="en-US" sz="1700" kern="1200"/>
        </a:p>
      </dsp:txBody>
      <dsp:txXfrm>
        <a:off x="46424" y="495020"/>
        <a:ext cx="10422752" cy="858142"/>
      </dsp:txXfrm>
    </dsp:sp>
    <dsp:sp modelId="{1D625B7E-0400-4E1A-8C22-F76054138DA6}">
      <dsp:nvSpPr>
        <dsp:cNvPr id="0" name=""/>
        <dsp:cNvSpPr/>
      </dsp:nvSpPr>
      <dsp:spPr>
        <a:xfrm>
          <a:off x="0" y="1448546"/>
          <a:ext cx="10515600" cy="950990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Гризеофульвин — одно из первых противогрибковых средств природного происхождения — антибиотик, продуцируемый плесневым грибом </a:t>
          </a:r>
          <a:r>
            <a:rPr lang="ru-RU" sz="1700" i="1" kern="1200"/>
            <a:t>Penicillium nigricans (griseofulvum).</a:t>
          </a:r>
          <a:r>
            <a:rPr lang="ru-RU" sz="1700" kern="1200"/>
            <a:t> Гризеофульвин до сих пор остается одним из основных средств лечения дерматомикозов, применяется внутрь и местно.</a:t>
          </a:r>
          <a:endParaRPr lang="en-US" sz="1700" kern="1200"/>
        </a:p>
      </dsp:txBody>
      <dsp:txXfrm>
        <a:off x="46424" y="1494970"/>
        <a:ext cx="10422752" cy="858142"/>
      </dsp:txXfrm>
    </dsp:sp>
    <dsp:sp modelId="{56F515A3-0D0B-4DC2-9C97-A2EFCD3D0C13}">
      <dsp:nvSpPr>
        <dsp:cNvPr id="0" name=""/>
        <dsp:cNvSpPr/>
      </dsp:nvSpPr>
      <dsp:spPr>
        <a:xfrm>
          <a:off x="0" y="2448497"/>
          <a:ext cx="10515600" cy="950990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 err="1"/>
            <a:t>Аморолфин</a:t>
          </a:r>
          <a:r>
            <a:rPr lang="ru-RU" sz="1700" kern="1200" dirty="0"/>
            <a:t> — синтетический антимикотик широкого спектра действия для местного использования (в виде лака для ногтей).</a:t>
          </a:r>
          <a:endParaRPr lang="en-US" sz="1700" kern="1200" dirty="0"/>
        </a:p>
      </dsp:txBody>
      <dsp:txXfrm>
        <a:off x="46424" y="2494921"/>
        <a:ext cx="10422752" cy="858142"/>
      </dsp:txXfrm>
    </dsp:sp>
    <dsp:sp modelId="{7C56FC0A-2EA7-4117-AACC-9AAB85927AE9}">
      <dsp:nvSpPr>
        <dsp:cNvPr id="0" name=""/>
        <dsp:cNvSpPr/>
      </dsp:nvSpPr>
      <dsp:spPr>
        <a:xfrm>
          <a:off x="0" y="3448448"/>
          <a:ext cx="10515600" cy="95099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Циклопирокс — синтетическое ЛС для местного применения.</a:t>
          </a:r>
          <a:endParaRPr lang="en-US" sz="1700" kern="1200"/>
        </a:p>
      </dsp:txBody>
      <dsp:txXfrm>
        <a:off x="46424" y="3494872"/>
        <a:ext cx="10422752" cy="858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8669C-0C23-1277-A1CE-D18DB8B22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D2BF98-6803-591F-64B8-8A59EA816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6E00AA-8CFD-7798-F442-8E593917E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59A5-2173-4E30-BB76-234062CDE025}" type="datetimeFigureOut">
              <a:rPr lang="ru-KZ" smtClean="0"/>
              <a:t>10.11.2025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A0BDCB-547B-E7F6-5CE6-67FA53BB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8A1456-F68E-639A-8D8B-D7475515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470A-F00E-4EB6-8158-04C4BBA836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43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C75D0-D855-B702-578C-DBC70C7E7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9A2001-8619-5F98-8D81-DFDF573C8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A12CA2-A4DE-20F3-9024-FD29EC991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59A5-2173-4E30-BB76-234062CDE025}" type="datetimeFigureOut">
              <a:rPr lang="ru-KZ" smtClean="0"/>
              <a:t>10.11.2025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470F62-1D5F-B101-90E6-68325CF2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4EE36B-D3F1-000D-27AC-2BE617B0C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470A-F00E-4EB6-8158-04C4BBA836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7450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D61830-481E-D329-B934-6C5704E507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C8AB4C-DDBF-65A0-4FBC-F013F88EF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39B933-9E5A-BA3A-1430-B6ABEAA2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59A5-2173-4E30-BB76-234062CDE025}" type="datetimeFigureOut">
              <a:rPr lang="ru-KZ" smtClean="0"/>
              <a:t>10.11.2025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B8169-1588-B885-A6C2-6001A3591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E1315C-4CCE-85B3-71AA-1D455520F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470A-F00E-4EB6-8158-04C4BBA836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9834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3974F-C5C0-A222-E2DA-749EA4B6F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D04D7-CB17-F696-27E3-95425FB9E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505E82-14B8-11B8-4AF4-AC67C37D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59A5-2173-4E30-BB76-234062CDE025}" type="datetimeFigureOut">
              <a:rPr lang="ru-KZ" smtClean="0"/>
              <a:t>10.11.2025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718FCA-B0BB-AC9E-8AE2-25D2E33EE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23D1C0-DD3D-65C5-E609-7FEA2D195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470A-F00E-4EB6-8158-04C4BBA836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2889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66A75-5CCD-24B8-8B7E-925A010E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B2E47C-4130-6914-10D8-87E479CAB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9E2A03-AFDE-ED49-86EE-D093E8C00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59A5-2173-4E30-BB76-234062CDE025}" type="datetimeFigureOut">
              <a:rPr lang="ru-KZ" smtClean="0"/>
              <a:t>10.11.2025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383BF1-DE9A-A540-0874-722B01F4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83D099-056C-5723-C7A5-A92C4BC31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470A-F00E-4EB6-8158-04C4BBA836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0301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D48B9-37AB-3273-AC87-45D62AD62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BE1D13-E8BF-B54F-2BE9-8C3B00207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8BEFCB-282C-23B0-9846-2C7204A4A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55C5B7-B93C-914E-8ED1-F18B484A6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59A5-2173-4E30-BB76-234062CDE025}" type="datetimeFigureOut">
              <a:rPr lang="ru-KZ" smtClean="0"/>
              <a:t>10.11.2025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4E732D-CB30-01E4-5FBC-17AE7E273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66233F-C7E0-D68A-74CE-ACB47CF1F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470A-F00E-4EB6-8158-04C4BBA836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2186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B3B71-0DAC-53C5-A294-9A7DFE40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EB95E2-29B8-8830-D215-AC1AE06E0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5FB614-64A5-B4D5-7F0F-AF822C3BE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A0F292-9857-0024-7DC1-D7777DC15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18A0F4-76C8-08B5-9D23-CAE5FCBC5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32D43C-D5F1-CDFA-BA6C-E38FE6CAE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59A5-2173-4E30-BB76-234062CDE025}" type="datetimeFigureOut">
              <a:rPr lang="ru-KZ" smtClean="0"/>
              <a:t>10.11.2025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549D2D-C630-AD70-D37B-577C7467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AA8F591-E91E-140A-726B-69DF57C2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470A-F00E-4EB6-8158-04C4BBA836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7178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DC3F2-BE45-1891-01E5-AEABB8E20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29AAEE-1E80-DFFE-37A7-D03F29A43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59A5-2173-4E30-BB76-234062CDE025}" type="datetimeFigureOut">
              <a:rPr lang="ru-KZ" smtClean="0"/>
              <a:t>10.11.2025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1262E6-C65B-6EB7-D6E0-E6D27A8B1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E9959C-634B-D465-26C3-43FEFAFC6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470A-F00E-4EB6-8158-04C4BBA836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3824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1AEEFC-F6B2-596C-092E-3592BA49D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59A5-2173-4E30-BB76-234062CDE025}" type="datetimeFigureOut">
              <a:rPr lang="ru-KZ" smtClean="0"/>
              <a:t>10.11.2025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40B01C-E800-4BCA-F804-2031C607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09D4D7-B369-ADFA-36A0-57672A0FA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470A-F00E-4EB6-8158-04C4BBA836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756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2E243-0935-A474-830B-A17DFBAC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C3C0E7-CCEC-85DA-5338-26321BDAE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420735-6117-6C3A-977D-B7EF78386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51FBF8-CD69-7D74-0BEE-BB028DCA0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59A5-2173-4E30-BB76-234062CDE025}" type="datetimeFigureOut">
              <a:rPr lang="ru-KZ" smtClean="0"/>
              <a:t>10.11.2025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BF221A-45A3-FBA8-84F5-A5507B5B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CAA79-9683-7CBC-2AC6-168B2A27D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470A-F00E-4EB6-8158-04C4BBA836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079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541CB-C3E5-C0A8-3ACF-59559350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43663B-FBCD-3237-8D04-AC848036B7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14EA11-4695-7865-0CD7-6A7345217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1B1FFF-EE3C-0644-C996-FDF3AABD1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59A5-2173-4E30-BB76-234062CDE025}" type="datetimeFigureOut">
              <a:rPr lang="ru-KZ" smtClean="0"/>
              <a:t>10.11.2025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FCB28A-50B0-BB72-0572-C2E9607C0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0A150E-79E5-3166-47FD-E0A8C2D67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470A-F00E-4EB6-8158-04C4BBA836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3635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F617A-9199-04FA-A5F2-8F5E1023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8EB604-392F-104C-33EA-BF671EA12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48F9C-44FC-6498-C4BD-1167E5030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0F59A5-2173-4E30-BB76-234062CDE025}" type="datetimeFigureOut">
              <a:rPr lang="ru-KZ" smtClean="0"/>
              <a:t>10.11.2025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5B8742-6483-220D-17EF-F893EEA46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E3EEA9-3033-0AA4-7832-FADFAF0DF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41470A-F00E-4EB6-8158-04C4BBA836C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8201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Капсулы и пилюли внутрь лапшой">
            <a:extLst>
              <a:ext uri="{FF2B5EF4-FFF2-40B4-BE49-F238E27FC236}">
                <a16:creationId xmlns:a16="http://schemas.microsoft.com/office/drawing/2014/main" id="{4853F83F-7715-9CD7-339C-4FB5326473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9000" b="6000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1B3515-7895-70E7-9392-EE2D96537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kk-KZ">
                <a:solidFill>
                  <a:srgbClr val="FFFFFF"/>
                </a:solidFill>
              </a:rPr>
              <a:t>Антимикробные препараты против грибов и механизмы действия</a:t>
            </a:r>
            <a:endParaRPr lang="ru-KZ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669A63-DBF8-330C-6B72-E79F9F4B6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11 лекция</a:t>
            </a:r>
            <a:endParaRPr lang="ru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70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1CD7A6-D6F1-9B3D-2C20-001383FEC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ru-RU" sz="1800"/>
              <a:t>В 1954 г. была обнаружена противогрибковая активность у известного с конца 40-х гг. XX в. </a:t>
            </a:r>
            <a:r>
              <a:rPr lang="ru-RU" sz="1800" err="1"/>
              <a:t>полиенового</a:t>
            </a:r>
            <a:r>
              <a:rPr lang="ru-RU" sz="1800"/>
              <a:t> антибиотика нистатина, в связи с чем нистатин стал широко применяться для лечения кандидоза. Высокоэффективным противогрибковым средством оказался антибиотик </a:t>
            </a:r>
            <a:r>
              <a:rPr lang="ru-RU" sz="1800" err="1"/>
              <a:t>гризеофульвин</a:t>
            </a:r>
            <a:r>
              <a:rPr lang="ru-RU" sz="1800"/>
              <a:t>. </a:t>
            </a:r>
            <a:r>
              <a:rPr lang="ru-RU" sz="1800" err="1"/>
              <a:t>Гризеофульвин</a:t>
            </a:r>
            <a:r>
              <a:rPr lang="ru-RU" sz="1800"/>
              <a:t> был впервые выделен в 1939 г. и использовался при грибковых заболеваниях растений, в медицинскую практику был внедрен в 1958 г. и явился исторически первым специфическим антимикотиком для лечения дерматомикозов у человека. Для лечения глубоких (висцеральных) микозов начали использовать другой </a:t>
            </a:r>
            <a:r>
              <a:rPr lang="ru-RU" sz="1800" err="1"/>
              <a:t>полиеновый</a:t>
            </a:r>
            <a:r>
              <a:rPr lang="ru-RU" sz="1800"/>
              <a:t> антибиотик — амфотерицин В (был получен в очищенном виде в 1956 г.). Крупные успехи в создании противогрибковых средств относятся к 70-м гг. XX в., когда были синтезированы и внедрены в практику производные имидазола — антимикотики II поколения — клотримазол (1969 г.), </a:t>
            </a:r>
            <a:r>
              <a:rPr lang="ru-RU" sz="1800" err="1"/>
              <a:t>миконазол</a:t>
            </a:r>
            <a:r>
              <a:rPr lang="ru-RU" sz="1800"/>
              <a:t>, кетоконазол (1978 г.) и др. К антимикотикам III поколения относятся производные </a:t>
            </a:r>
            <a:r>
              <a:rPr lang="ru-RU" sz="1800" err="1"/>
              <a:t>триазола</a:t>
            </a:r>
            <a:r>
              <a:rPr lang="ru-RU" sz="1800"/>
              <a:t> (итраконазол — синтезирован в 1980 г., флуконазол — синтезирован в 1982 г.), активное использование которых началось в 90-е годы, и </a:t>
            </a:r>
            <a:r>
              <a:rPr lang="ru-RU" sz="1800" err="1"/>
              <a:t>аллиламины</a:t>
            </a:r>
            <a:r>
              <a:rPr lang="ru-RU" sz="1800"/>
              <a:t> (</a:t>
            </a:r>
            <a:r>
              <a:rPr lang="ru-RU" sz="1800" err="1"/>
              <a:t>тербинафин</a:t>
            </a:r>
            <a:r>
              <a:rPr lang="ru-RU" sz="1800"/>
              <a:t>, нафтифин). Антимикотики IV поколения — новые ЛС, уже зарегистрированные в России или находящиеся в стадии клинических испытаний, — </a:t>
            </a:r>
            <a:r>
              <a:rPr lang="ru-RU" sz="1800" err="1"/>
              <a:t>липосомальные</a:t>
            </a:r>
            <a:r>
              <a:rPr lang="ru-RU" sz="1800"/>
              <a:t> формы </a:t>
            </a:r>
            <a:r>
              <a:rPr lang="ru-RU" sz="1800" err="1"/>
              <a:t>полиеновых</a:t>
            </a:r>
            <a:r>
              <a:rPr lang="ru-RU" sz="1800"/>
              <a:t> антибиотиков (амфотерицина В и нистатина), производные </a:t>
            </a:r>
            <a:r>
              <a:rPr lang="ru-RU" sz="1800" err="1"/>
              <a:t>триазола</a:t>
            </a:r>
            <a:r>
              <a:rPr lang="ru-RU" sz="1800"/>
              <a:t> (</a:t>
            </a:r>
            <a:r>
              <a:rPr lang="ru-RU" sz="1800" err="1"/>
              <a:t>вориконазол</a:t>
            </a:r>
            <a:r>
              <a:rPr lang="ru-RU" sz="1800"/>
              <a:t> — создан в 1995 г., </a:t>
            </a:r>
            <a:r>
              <a:rPr lang="ru-RU" sz="1800" err="1"/>
              <a:t>позаконазол</a:t>
            </a:r>
            <a:r>
              <a:rPr lang="ru-RU" sz="1800"/>
              <a:t>, </a:t>
            </a:r>
            <a:r>
              <a:rPr lang="ru-RU" sz="1800" err="1"/>
              <a:t>равуконазол</a:t>
            </a:r>
            <a:r>
              <a:rPr lang="ru-RU" sz="1800"/>
              <a:t>) и </a:t>
            </a:r>
            <a:r>
              <a:rPr lang="ru-RU" sz="1800" err="1"/>
              <a:t>эхинокандины</a:t>
            </a:r>
            <a:r>
              <a:rPr lang="ru-RU" sz="1800"/>
              <a:t> (</a:t>
            </a:r>
            <a:r>
              <a:rPr lang="ru-RU" sz="1800" err="1"/>
              <a:t>каспофунгин</a:t>
            </a:r>
            <a:r>
              <a:rPr lang="ru-RU" sz="1800"/>
              <a:t>).</a:t>
            </a:r>
            <a:endParaRPr lang="ru-KZ" sz="1800"/>
          </a:p>
        </p:txBody>
      </p:sp>
    </p:spTree>
    <p:extLst>
      <p:ext uri="{BB962C8B-B14F-4D97-AF65-F5344CB8AC3E}">
        <p14:creationId xmlns:p14="http://schemas.microsoft.com/office/powerpoint/2010/main" val="1847635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EEE89-D599-8D4A-90DB-94E50901F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ru-RU" sz="4000" b="1">
                <a:solidFill>
                  <a:srgbClr val="FFFFFF"/>
                </a:solidFill>
              </a:rPr>
              <a:t>Полиеновые антибиотики</a:t>
            </a:r>
            <a:r>
              <a:rPr lang="ru-RU" sz="4000">
                <a:solidFill>
                  <a:srgbClr val="FFFFFF"/>
                </a:solidFill>
              </a:rPr>
              <a:t> </a:t>
            </a:r>
            <a:endParaRPr lang="ru-KZ" sz="4000">
              <a:solidFill>
                <a:srgbClr val="FFFFFF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3C34B410-360A-08F9-EE3B-EE6FF5DFF9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33984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445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350176-D9B5-F3ED-3AED-6E21D4086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ru-RU" sz="2200" err="1"/>
              <a:t>Полиены</a:t>
            </a:r>
            <a:r>
              <a:rPr lang="ru-RU" sz="2200"/>
              <a:t> имеют самый широкий спектр противогрибковой активности </a:t>
            </a:r>
            <a:r>
              <a:rPr lang="ru-RU" sz="2200" i="1" err="1"/>
              <a:t>in</a:t>
            </a:r>
            <a:r>
              <a:rPr lang="ru-RU" sz="2200" i="1"/>
              <a:t> </a:t>
            </a:r>
            <a:r>
              <a:rPr lang="ru-RU" sz="2200" i="1" err="1"/>
              <a:t>vitro</a:t>
            </a:r>
            <a:r>
              <a:rPr lang="ru-RU" sz="2200"/>
              <a:t> среди антимикотиков. Амфотерицин В при системном применении активен в отношении большинства дрожжеподобных, </a:t>
            </a:r>
            <a:r>
              <a:rPr lang="ru-RU" sz="2200" err="1"/>
              <a:t>мицелиальных</a:t>
            </a:r>
            <a:r>
              <a:rPr lang="ru-RU" sz="2200"/>
              <a:t> и диморфных грибов. При местном применении </a:t>
            </a:r>
            <a:r>
              <a:rPr lang="ru-RU" sz="2200" err="1"/>
              <a:t>полиены</a:t>
            </a:r>
            <a:r>
              <a:rPr lang="ru-RU" sz="2200"/>
              <a:t> (нистатин, </a:t>
            </a:r>
            <a:r>
              <a:rPr lang="ru-RU" sz="2200" err="1"/>
              <a:t>натамицин</a:t>
            </a:r>
            <a:r>
              <a:rPr lang="ru-RU" sz="2200"/>
              <a:t>, леворин) действуют преимущественно на </a:t>
            </a:r>
            <a:r>
              <a:rPr lang="ru-RU" sz="2200" i="1" err="1"/>
              <a:t>Candida</a:t>
            </a:r>
            <a:r>
              <a:rPr lang="ru-RU" sz="2200" i="1"/>
              <a:t> </a:t>
            </a:r>
            <a:r>
              <a:rPr lang="ru-RU" sz="2200" i="1" err="1"/>
              <a:t>spp</a:t>
            </a:r>
            <a:r>
              <a:rPr lang="ru-RU" sz="2200" i="1"/>
              <a:t>.</a:t>
            </a:r>
            <a:r>
              <a:rPr lang="ru-RU" sz="2200"/>
              <a:t> </a:t>
            </a:r>
            <a:r>
              <a:rPr lang="ru-RU" sz="2200" err="1"/>
              <a:t>Полиены</a:t>
            </a:r>
            <a:r>
              <a:rPr lang="ru-RU" sz="2200"/>
              <a:t> активны в отношении некоторых простейших — трихомонад (</a:t>
            </a:r>
            <a:r>
              <a:rPr lang="ru-RU" sz="2200" err="1"/>
              <a:t>натамицин</a:t>
            </a:r>
            <a:r>
              <a:rPr lang="ru-RU" sz="2200"/>
              <a:t>), лейшманий и амеб (амфотерицин В).</a:t>
            </a:r>
            <a:endParaRPr lang="ru-KZ" sz="22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68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6C153F-D58D-DA5A-563F-C3DF4FD07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sz="2400"/>
              <a:t>Малочувствительны к амфотерицину В возбудители </a:t>
            </a:r>
            <a:r>
              <a:rPr lang="ru-RU" sz="2400" err="1"/>
              <a:t>зигомикоза</a:t>
            </a:r>
            <a:r>
              <a:rPr lang="ru-RU" sz="2400"/>
              <a:t>. К </a:t>
            </a:r>
            <a:r>
              <a:rPr lang="ru-RU" sz="2400" err="1"/>
              <a:t>полиенам</a:t>
            </a:r>
            <a:r>
              <a:rPr lang="ru-RU" sz="2400"/>
              <a:t> устойчивы дерматомицеты (род </a:t>
            </a:r>
            <a:r>
              <a:rPr lang="ru-RU" sz="2400" i="1" err="1"/>
              <a:t>Trichophyton</a:t>
            </a:r>
            <a:r>
              <a:rPr lang="ru-RU" sz="2400" i="1"/>
              <a:t>, </a:t>
            </a:r>
            <a:r>
              <a:rPr lang="ru-RU" sz="2400" i="1" err="1"/>
              <a:t>Microsporum</a:t>
            </a:r>
            <a:r>
              <a:rPr lang="ru-RU" sz="2400"/>
              <a:t> и </a:t>
            </a:r>
            <a:r>
              <a:rPr lang="ru-RU" sz="2400" i="1" err="1"/>
              <a:t>Epidermophyton</a:t>
            </a:r>
            <a:r>
              <a:rPr lang="ru-RU" sz="2400"/>
              <a:t>), </a:t>
            </a:r>
            <a:r>
              <a:rPr lang="ru-RU" sz="2400" i="1" err="1"/>
              <a:t>Pseudoallescheria</a:t>
            </a:r>
            <a:r>
              <a:rPr lang="ru-RU" sz="2400" i="1"/>
              <a:t> </a:t>
            </a:r>
            <a:r>
              <a:rPr lang="ru-RU" sz="2400" i="1" err="1"/>
              <a:t>boydi</a:t>
            </a:r>
            <a:r>
              <a:rPr lang="ru-RU" sz="2400"/>
              <a:t> и </a:t>
            </a:r>
            <a:r>
              <a:rPr lang="ru-RU" sz="2400" err="1"/>
              <a:t>др.Нистатин</a:t>
            </a:r>
            <a:r>
              <a:rPr lang="ru-RU" sz="2400"/>
              <a:t> (крем, </a:t>
            </a:r>
            <a:r>
              <a:rPr lang="ru-RU" sz="2400" err="1"/>
              <a:t>супп</a:t>
            </a:r>
            <a:r>
              <a:rPr lang="ru-RU" sz="2400"/>
              <a:t>. ваг. и </a:t>
            </a:r>
            <a:r>
              <a:rPr lang="ru-RU" sz="2400" err="1"/>
              <a:t>рект</a:t>
            </a:r>
            <a:r>
              <a:rPr lang="ru-RU" sz="2400"/>
              <a:t>., табл.), леворин (табл., мазь, </a:t>
            </a:r>
            <a:r>
              <a:rPr lang="ru-RU" sz="2400" err="1"/>
              <a:t>гран.д</a:t>
            </a:r>
            <a:r>
              <a:rPr lang="ru-RU" sz="2400"/>
              <a:t>/р-</a:t>
            </a:r>
            <a:r>
              <a:rPr lang="ru-RU" sz="2400" err="1"/>
              <a:t>ра</a:t>
            </a:r>
            <a:r>
              <a:rPr lang="ru-RU" sz="2400"/>
              <a:t> для приема внутрь) и </a:t>
            </a:r>
            <a:r>
              <a:rPr lang="ru-RU" sz="2400" err="1"/>
              <a:t>натамицин</a:t>
            </a:r>
            <a:r>
              <a:rPr lang="ru-RU" sz="2400"/>
              <a:t> (крем, </a:t>
            </a:r>
            <a:r>
              <a:rPr lang="ru-RU" sz="2400" err="1"/>
              <a:t>супп</a:t>
            </a:r>
            <a:r>
              <a:rPr lang="ru-RU" sz="2400"/>
              <a:t>. ваг., табл.) применяют и </a:t>
            </a:r>
            <a:r>
              <a:rPr lang="ru-RU" sz="2400" err="1"/>
              <a:t>местно</a:t>
            </a:r>
            <a:r>
              <a:rPr lang="ru-RU" sz="2400"/>
              <a:t>, и внутрь при кандидозе, в т.ч. кандидозе кожи, слизистой оболочки ЖКТ, генитальном кандидозе; амфотерицин В (пор. д/инф., табл., мазь) используется преимущественно для лечения тяжелых системных микозов и является пока единственным </a:t>
            </a:r>
            <a:r>
              <a:rPr lang="ru-RU" sz="2400" err="1"/>
              <a:t>полиеновым</a:t>
            </a:r>
            <a:r>
              <a:rPr lang="ru-RU" sz="2400"/>
              <a:t> антибиотиком для в/в введения.</a:t>
            </a:r>
            <a:endParaRPr lang="ru-KZ" sz="2400"/>
          </a:p>
        </p:txBody>
      </p:sp>
    </p:spTree>
    <p:extLst>
      <p:ext uri="{BB962C8B-B14F-4D97-AF65-F5344CB8AC3E}">
        <p14:creationId xmlns:p14="http://schemas.microsoft.com/office/powerpoint/2010/main" val="2399292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66885D-3FAD-5B33-4C99-F9116E891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ru-RU" sz="2000"/>
              <a:t>В 80-е годы был разработан ряд новых ЛС на основе амфотерицина В — липид-ассоциированные формы амфотерицина В (</a:t>
            </a:r>
            <a:r>
              <a:rPr lang="ru-RU" sz="2000" err="1"/>
              <a:t>липосомальный</a:t>
            </a:r>
            <a:r>
              <a:rPr lang="ru-RU" sz="2000"/>
              <a:t> амфотерицин В — </a:t>
            </a:r>
            <a:r>
              <a:rPr lang="ru-RU" sz="2000" err="1"/>
              <a:t>амбизом</a:t>
            </a:r>
            <a:r>
              <a:rPr lang="ru-RU" sz="2000"/>
              <a:t>, липидный комплекс амфотерицина В — </a:t>
            </a:r>
            <a:r>
              <a:rPr lang="ru-RU" sz="2000" err="1"/>
              <a:t>абелсет</a:t>
            </a:r>
            <a:r>
              <a:rPr lang="ru-RU" sz="2000"/>
              <a:t>, коллоидная дисперсия амфотерицина В — </a:t>
            </a:r>
            <a:r>
              <a:rPr lang="ru-RU" sz="2000" err="1"/>
              <a:t>амфоцил</a:t>
            </a:r>
            <a:r>
              <a:rPr lang="ru-RU" sz="2000"/>
              <a:t>), которые в настоящее время внедряются в клиническую практику. Их отличает существенное снижение токсичности при сохранении противогрибкового действия амфотерицина В.</a:t>
            </a:r>
          </a:p>
          <a:p>
            <a:r>
              <a:rPr lang="ru-RU" sz="2000" err="1"/>
              <a:t>Липосомальный</a:t>
            </a:r>
            <a:r>
              <a:rPr lang="ru-RU" sz="2000"/>
              <a:t> амфотерицин В (</a:t>
            </a:r>
            <a:r>
              <a:rPr lang="ru-RU" sz="2000" err="1"/>
              <a:t>лиоф</a:t>
            </a:r>
            <a:r>
              <a:rPr lang="ru-RU" sz="2000"/>
              <a:t>. пор. д/инф.) — современная лекарственная форма амфотерицина В, инкапсулированного в липосомы (везикулы, формирующиеся при диспергировании в воде фосфолипидов), отличается лучшей переносимостью.</a:t>
            </a:r>
          </a:p>
          <a:p>
            <a:r>
              <a:rPr lang="ru-RU" sz="2000"/>
              <a:t>Липосомы, находясь в крови, долгое время остаются интактными; высвобождение активного вещества происходит только при контакте с клетками гриба при попадании в ткани, пораженные грибковой инфекцией, при этом липосомы обеспечивают </a:t>
            </a:r>
            <a:r>
              <a:rPr lang="ru-RU" sz="2000" err="1"/>
              <a:t>интактность</a:t>
            </a:r>
            <a:r>
              <a:rPr lang="ru-RU" sz="2000"/>
              <a:t> ЛС по отношению к нормальным тканям.</a:t>
            </a:r>
          </a:p>
          <a:p>
            <a:endParaRPr lang="ru-KZ" sz="2000"/>
          </a:p>
        </p:txBody>
      </p:sp>
    </p:spTree>
    <p:extLst>
      <p:ext uri="{BB962C8B-B14F-4D97-AF65-F5344CB8AC3E}">
        <p14:creationId xmlns:p14="http://schemas.microsoft.com/office/powerpoint/2010/main" val="2236987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3BB52C-ECC1-0044-E29D-2E48822F9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ru-RU" sz="2200"/>
              <a:t>В отличие от обычного амфотерицина В, липосомальный амфотерицин В создает более высокие концентрации в крови, чем обычный амфотерицин В, практически не проникает в ткань почек (менее нефротоксичен), обладает более выраженными кумулятивными свойствами, период полувыведения в среднем составляет 4–6 дней, при длительном использовании возможно увеличение до 49 дней. Нежелательные реакции (анемия, лихорадка, озноб, гипотензия), по сравнению со стандартным препаратом, возникают реже.</a:t>
            </a:r>
          </a:p>
          <a:p>
            <a:r>
              <a:rPr lang="ru-RU" sz="2200"/>
              <a:t>Показаниями к применению липосомального амфотерицина В являются тяжелые формы системных микозов у пациентов с почечной недостаточностью, при неэффективности стандартного препарата, при его нефротоксичности или некупируемых премедикацией выраженных реакциях на в/в инфузию.</a:t>
            </a:r>
          </a:p>
          <a:p>
            <a:endParaRPr lang="ru-KZ" sz="2200"/>
          </a:p>
        </p:txBody>
      </p:sp>
    </p:spTree>
    <p:extLst>
      <p:ext uri="{BB962C8B-B14F-4D97-AF65-F5344CB8AC3E}">
        <p14:creationId xmlns:p14="http://schemas.microsoft.com/office/powerpoint/2010/main" val="4036699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EDFA1-05FF-7C5B-3BCD-B2D94F790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200" b="1"/>
              <a:t>Азолы</a:t>
            </a:r>
            <a:r>
              <a:rPr lang="ru-RU" sz="4200"/>
              <a:t> (производные имидазола и триазола) </a:t>
            </a:r>
            <a:endParaRPr lang="ru-KZ" sz="42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1F6724-313A-7217-32AB-5AB6C702F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ru-RU" sz="2200"/>
              <a:t>— наиболее многочисленная группа синтетических противогрибковых средств.</a:t>
            </a:r>
          </a:p>
          <a:p>
            <a:r>
              <a:rPr lang="ru-RU" sz="2200"/>
              <a:t>Эта группа включает:</a:t>
            </a:r>
          </a:p>
          <a:p>
            <a:r>
              <a:rPr lang="ru-RU" sz="2200"/>
              <a:t>- азолы для системного применения — кетоконазол (капс., табл.), флуконазол (капс., табл., р-р в/в), итраконазол (капс., р-р для приема внутрь); вориконазол (табл., р-р в/в);</a:t>
            </a:r>
          </a:p>
          <a:p>
            <a:r>
              <a:rPr lang="ru-RU" sz="2200"/>
              <a:t>- азолы для местного применения — бифоназол, изоконазол, клотримазол, миконазол, оксиконазол, эконазол, кетоконазол (крем, мазь, супп. ваг., шампунь).</a:t>
            </a:r>
          </a:p>
          <a:p>
            <a:endParaRPr lang="ru-KZ" sz="2200"/>
          </a:p>
        </p:txBody>
      </p:sp>
    </p:spTree>
    <p:extLst>
      <p:ext uri="{BB962C8B-B14F-4D97-AF65-F5344CB8AC3E}">
        <p14:creationId xmlns:p14="http://schemas.microsoft.com/office/powerpoint/2010/main" val="2369323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62901F-6B94-AA69-F9C3-B96812B62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ru-RU" sz="2000"/>
              <a:t>Первый из предложенных азолов системного действия — кетоконазол — в настоящее время из клинической практики вытесняют триазолы — итраконазол и флуконазол. Кетоконазол практически утратил свое значение ввиду высокой токсичности (гепатотоксичность) и используется преимущественно местно.</a:t>
            </a:r>
          </a:p>
          <a:p>
            <a:r>
              <a:rPr lang="ru-RU" sz="2000"/>
              <a:t>Противогрибковое действие азолов, как и полиеновых антибиотиков, обусловлено нарушением целостности мембраны клетки гриба, но механизм действия иной: азолы нарушают синтез эргостерола — основного структурного компонента клеточной мембраны грибов. Эффект связан с ингибированием цитохром P450-зависимых ферментов, в т.ч. 14-альфа-деметилазы (катализирует реакцию превращения ланостерола в эргостерол), что приводит к нарушению синтеза эргостерола клеточной мембраны грибов.</a:t>
            </a:r>
          </a:p>
          <a:p>
            <a:endParaRPr lang="ru-KZ" sz="2000"/>
          </a:p>
        </p:txBody>
      </p:sp>
    </p:spTree>
    <p:extLst>
      <p:ext uri="{BB962C8B-B14F-4D97-AF65-F5344CB8AC3E}">
        <p14:creationId xmlns:p14="http://schemas.microsoft.com/office/powerpoint/2010/main" val="1900033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3F341E-FC76-A900-8F5A-77841EE16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ru-RU" sz="2000"/>
              <a:t>Азолы для системного применения активны в отношении большинства возбудителей поверхностных и инвазивных микозов, в т.ч. </a:t>
            </a:r>
            <a:r>
              <a:rPr lang="ru-RU" sz="2000" i="1"/>
              <a:t>Candida albicans, Cryptococcus neoformans, Coccidioides immitis, Histoplasma capsulatum, Blastomyces dermatitidis, Paraccoccidioides brasiliensis.</a:t>
            </a:r>
            <a:r>
              <a:rPr lang="ru-RU" sz="2000"/>
              <a:t> Обычно к азолам резистентны</a:t>
            </a:r>
            <a:r>
              <a:rPr lang="ru-RU" sz="2000" i="1"/>
              <a:t> Candida glabrata, Candida krucei, Aspergillus spp., Fusarium spp.</a:t>
            </a:r>
            <a:r>
              <a:rPr lang="ru-RU" sz="2000"/>
              <a:t> и зигомицеты (класс</a:t>
            </a:r>
            <a:r>
              <a:rPr lang="ru-RU" sz="2000" i="1"/>
              <a:t> Zygomycetes</a:t>
            </a:r>
            <a:r>
              <a:rPr lang="ru-RU" sz="2000"/>
              <a:t>). Препараты для местного применения при создании высоких концентраций в месте действия могут действовать фунгицидно в отношении некоторых грибов.</a:t>
            </a:r>
          </a:p>
          <a:p>
            <a:r>
              <a:rPr lang="ru-RU" sz="2000"/>
              <a:t> Азолы для системного применения (кетоконазол, флуконазол, итраконазол, вориконазол) хорошо всасываются при приеме внутрь. Биодоступность кетоконазола и итраконазола может значительно варьировать в зависимости от уровня кислотности в желудке и приема пищи, тогда как абсорбция флуконазола не зависит ни от pH в желудке, ни от приема пищи.</a:t>
            </a:r>
          </a:p>
          <a:p>
            <a:endParaRPr lang="ru-KZ" sz="2000"/>
          </a:p>
        </p:txBody>
      </p:sp>
    </p:spTree>
    <p:extLst>
      <p:ext uri="{BB962C8B-B14F-4D97-AF65-F5344CB8AC3E}">
        <p14:creationId xmlns:p14="http://schemas.microsoft.com/office/powerpoint/2010/main" val="507356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1EAE6F-A417-DB4C-8CF0-A2FBD34D1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ru-RU" sz="2200"/>
              <a:t>Флуконазол и </a:t>
            </a:r>
            <a:r>
              <a:rPr lang="ru-RU" sz="2200" err="1"/>
              <a:t>вориконазол</a:t>
            </a:r>
            <a:r>
              <a:rPr lang="ru-RU" sz="2200"/>
              <a:t> применяют внутрь и в/в, кетоконазол и итраконазол — только внутрь. Фармакокинетика </a:t>
            </a:r>
            <a:r>
              <a:rPr lang="ru-RU" sz="2200" err="1"/>
              <a:t>вориконазола</a:t>
            </a:r>
            <a:r>
              <a:rPr lang="ru-RU" sz="2200"/>
              <a:t>, в отличие от других системных </a:t>
            </a:r>
            <a:r>
              <a:rPr lang="ru-RU" sz="2200" err="1"/>
              <a:t>азолов</a:t>
            </a:r>
            <a:r>
              <a:rPr lang="ru-RU" sz="2200"/>
              <a:t>, является нелинейной — при повышении дозы в 2 раза AUC увеличивается в 4 раза.</a:t>
            </a:r>
          </a:p>
          <a:p>
            <a:r>
              <a:rPr lang="ru-RU" sz="2200"/>
              <a:t>Флуконазол, кетоконазол, итраконазол и </a:t>
            </a:r>
            <a:r>
              <a:rPr lang="ru-RU" sz="2200" err="1"/>
              <a:t>вориконазол</a:t>
            </a:r>
            <a:r>
              <a:rPr lang="ru-RU" sz="2200"/>
              <a:t> распределяются в большинство тканей, органов и биологических жидкостей организма, создавая в них высокие концентрации. Итраконазол может накапливаться в коже и ногтевых пластинках, где его концентрации в несколько раз превышают плазменные. Итраконазол практически не проникает в слюну, внутриглазную и спинно-мозговую жидкость. Кетоконазол плохо проходит через ГЭБ и определяется в спинно-мозговой жидкости лишь в небольших количествах. Флуконазол хорошо проходит через ГЭБ (уровень его в ликворе может достигать 50–90% от уровня в плазме) и гематоофтальмический барьер.</a:t>
            </a:r>
          </a:p>
          <a:p>
            <a:endParaRPr lang="ru-KZ" sz="2200"/>
          </a:p>
        </p:txBody>
      </p:sp>
    </p:spTree>
    <p:extLst>
      <p:ext uri="{BB962C8B-B14F-4D97-AF65-F5344CB8AC3E}">
        <p14:creationId xmlns:p14="http://schemas.microsoft.com/office/powerpoint/2010/main" val="69653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Эффективные противогрибковые препараты широкого спектра - средство  противогрибковое, таблетки недорогие но эффективные">
            <a:extLst>
              <a:ext uri="{FF2B5EF4-FFF2-40B4-BE49-F238E27FC236}">
                <a16:creationId xmlns:a16="http://schemas.microsoft.com/office/drawing/2014/main" id="{4D73C9E5-FA81-AE52-F613-FABF17893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0" r="6701" b="-1"/>
          <a:stretch>
            <a:fillRect/>
          </a:stretch>
        </p:blipFill>
        <p:spPr bwMode="auto">
          <a:xfrm>
            <a:off x="884698" y="877413"/>
            <a:ext cx="6406903" cy="50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BE589684-54CA-64D8-C963-5F19FF75B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4697" y="5858828"/>
            <a:ext cx="6406903" cy="123363"/>
            <a:chOff x="7015162" y="5858828"/>
            <a:chExt cx="4300544" cy="123363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9B56B8E8-B789-DA4D-E4BE-03FA3165B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2255D907-377D-0DF9-B4A4-4B44C46F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D2C2E3-498C-1833-087A-1F5AB3B2F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0284" y="2533476"/>
            <a:ext cx="3405415" cy="3447832"/>
          </a:xfrm>
        </p:spPr>
        <p:txBody>
          <a:bodyPr anchor="t">
            <a:normAutofit/>
          </a:bodyPr>
          <a:lstStyle/>
          <a:p>
            <a:r>
              <a:rPr lang="ru-RU" sz="2000"/>
              <a:t>Противогрибковые средства (антимикотики) — лекарственные средства, обладающие фунгицидным или фунгистатическим действием и применяемые для профилактики и лечения микозов.</a:t>
            </a:r>
            <a:endParaRPr lang="ru-KZ" sz="2000"/>
          </a:p>
        </p:txBody>
      </p:sp>
    </p:spTree>
    <p:extLst>
      <p:ext uri="{BB962C8B-B14F-4D97-AF65-F5344CB8AC3E}">
        <p14:creationId xmlns:p14="http://schemas.microsoft.com/office/powerpoint/2010/main" val="1454281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ABA314-396E-1881-32D6-7B3EDD354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464"/>
            <a:ext cx="10515600" cy="4750499"/>
          </a:xfrm>
        </p:spPr>
        <p:txBody>
          <a:bodyPr>
            <a:normAutofit fontScale="92500"/>
          </a:bodyPr>
          <a:lstStyle/>
          <a:p>
            <a:r>
              <a:rPr lang="ru-RU" dirty="0"/>
              <a:t> Оказывают преимущественно фунгицидное действие. В отличие от </a:t>
            </a:r>
            <a:r>
              <a:rPr lang="ru-RU" dirty="0" err="1"/>
              <a:t>азолов</a:t>
            </a:r>
            <a:r>
              <a:rPr lang="ru-RU" dirty="0"/>
              <a:t>, блокируют более ранние стадии синтеза эргостерола. Механизм действия обусловлен ингибированием фермента </a:t>
            </a:r>
            <a:r>
              <a:rPr lang="ru-RU" dirty="0" err="1"/>
              <a:t>скваленэпоксидазы</a:t>
            </a:r>
            <a:r>
              <a:rPr lang="ru-RU" dirty="0"/>
              <a:t>, катализирующей вместе со </a:t>
            </a:r>
            <a:r>
              <a:rPr lang="ru-RU" dirty="0" err="1"/>
              <a:t>скваленциклазой</a:t>
            </a:r>
            <a:r>
              <a:rPr lang="ru-RU" dirty="0"/>
              <a:t> превращение сквалена в </a:t>
            </a:r>
            <a:r>
              <a:rPr lang="ru-RU" dirty="0" err="1"/>
              <a:t>ланостерол</a:t>
            </a:r>
            <a:r>
              <a:rPr lang="ru-RU" dirty="0"/>
              <a:t>. Это приводит к дефициту эргостерина и к внутриклеточному накоплению сквалена, что вызывает гибель гриба. </a:t>
            </a:r>
            <a:r>
              <a:rPr lang="ru-RU" dirty="0" err="1"/>
              <a:t>Аллиламины</a:t>
            </a:r>
            <a:r>
              <a:rPr lang="ru-RU" dirty="0"/>
              <a:t> обладают широким спектром активности, однако клиническое значение имеет только их действие на возбудителей дерматомикозов, в связи с чем основными показаниями к назначению </a:t>
            </a:r>
            <a:r>
              <a:rPr lang="ru-RU" dirty="0" err="1"/>
              <a:t>аллиламинов</a:t>
            </a:r>
            <a:r>
              <a:rPr lang="ru-RU" dirty="0"/>
              <a:t> являются дерматомикозы. </a:t>
            </a:r>
            <a:r>
              <a:rPr lang="ru-RU" dirty="0" err="1"/>
              <a:t>Тербинафин</a:t>
            </a:r>
            <a:r>
              <a:rPr lang="ru-RU" dirty="0"/>
              <a:t> применяют </a:t>
            </a:r>
            <a:r>
              <a:rPr lang="ru-RU" dirty="0" err="1"/>
              <a:t>местно</a:t>
            </a:r>
            <a:r>
              <a:rPr lang="ru-RU" dirty="0"/>
              <a:t> (крем, гель, мазь, спрей) и внутрь (табл.), нафтифин — только </a:t>
            </a:r>
            <a:r>
              <a:rPr lang="ru-RU" dirty="0" err="1"/>
              <a:t>местно</a:t>
            </a:r>
            <a:r>
              <a:rPr lang="ru-RU" dirty="0"/>
              <a:t> (крем, р-р </a:t>
            </a:r>
            <a:r>
              <a:rPr lang="ru-RU" dirty="0" err="1"/>
              <a:t>наружн</a:t>
            </a:r>
            <a:r>
              <a:rPr lang="ru-RU" dirty="0"/>
              <a:t>.).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797002-4A75-2D42-CB9A-00604D49FB9D}"/>
              </a:ext>
            </a:extLst>
          </p:cNvPr>
          <p:cNvSpPr txBox="1"/>
          <p:nvPr/>
        </p:nvSpPr>
        <p:spPr>
          <a:xfrm>
            <a:off x="1816608" y="829055"/>
            <a:ext cx="7693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/>
              <a:t>Аллиламины</a:t>
            </a:r>
            <a:r>
              <a:rPr lang="ru-RU" sz="2800" dirty="0"/>
              <a:t> — синтетические ЛС</a:t>
            </a:r>
            <a:endParaRPr lang="ru-KZ" sz="2800" dirty="0"/>
          </a:p>
        </p:txBody>
      </p:sp>
    </p:spTree>
    <p:extLst>
      <p:ext uri="{BB962C8B-B14F-4D97-AF65-F5344CB8AC3E}">
        <p14:creationId xmlns:p14="http://schemas.microsoft.com/office/powerpoint/2010/main" val="1955368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842D7-2993-4675-E909-69F746C4D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/>
              <a:t>Эхинокандины.</a:t>
            </a:r>
            <a:r>
              <a:rPr lang="ru-RU" sz="5400"/>
              <a:t> </a:t>
            </a:r>
            <a:endParaRPr lang="ru-KZ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F78294-E9F7-A6A8-BAAF-F41F0CD3C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ru-RU" sz="2200"/>
              <a:t>Каспофунгин — препарат из новой группы противогрибковых средств — эхинокандинов. Исследования веществ этой группы начались около 15 лет назад. В настоящее время в России зарегистрировано только одно ЛС этой группы — каспофунгин, два других (микафунгин и анидулафунгин) находятся в стадии клинических испытаний. Каспофунгин представляет собой полусинтетическое липопептидное соединение, синтезированное из продукта ферментации </a:t>
            </a:r>
            <a:r>
              <a:rPr lang="ru-RU" sz="2200" i="1"/>
              <a:t>Glarea lozoyensis.</a:t>
            </a:r>
            <a:r>
              <a:rPr lang="ru-RU" sz="2200"/>
              <a:t> Механизм действия эхинокандинов связан с блокадой синтеза бета-(1,3)-D-глюкана — составного компонента клеточной стенки грибов, что приводит к нарушению ее образования. Каспофунгин обладает фунгицидной активностью в отношении </a:t>
            </a:r>
            <a:r>
              <a:rPr lang="ru-RU" sz="2200" i="1"/>
              <a:t>Candida spp.,</a:t>
            </a:r>
            <a:r>
              <a:rPr lang="ru-RU" sz="2200"/>
              <a:t> в т.ч. штаммов, резистентных к азолам (флуконазолу, итраконазолу) и амфотерицину В, и фунгистатической активностью в отношении </a:t>
            </a:r>
            <a:r>
              <a:rPr lang="ru-RU" sz="2200" i="1"/>
              <a:t>Aspergillus spp.</a:t>
            </a:r>
            <a:r>
              <a:rPr lang="ru-RU" sz="2200"/>
              <a:t> Активен также в отношении вегетативных форм </a:t>
            </a:r>
            <a:r>
              <a:rPr lang="ru-RU" sz="2200" i="1"/>
              <a:t>Pneumocystis carinii.</a:t>
            </a:r>
            <a:endParaRPr lang="ru-KZ" sz="2200"/>
          </a:p>
        </p:txBody>
      </p:sp>
    </p:spTree>
    <p:extLst>
      <p:ext uri="{BB962C8B-B14F-4D97-AF65-F5344CB8AC3E}">
        <p14:creationId xmlns:p14="http://schemas.microsoft.com/office/powerpoint/2010/main" val="3332963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51188-345B-4326-37FE-923706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ru-RU" sz="2000"/>
              <a:t>Каспофунгин применяется только парентерально, т.к. биодоступность при пероральном приеме составляет не более 1%. После в/в инфузии высокие концентрации наблюдаются в плазме, легких, печени, селезенке, кишечнике.</a:t>
            </a:r>
          </a:p>
          <a:p>
            <a:r>
              <a:rPr lang="ru-RU" sz="2000"/>
              <a:t>Применяют каспофунгин для лечения кандидоза пищевода, инвазивных кандидозов (в т.ч. кандидемии у пациентов с нейтропенией) и инвазивного аспергиллеза при неэффективности или непереносимости других видов терапии (амфотерицин В, амфотерицин В на липидных носителях и/или итраконазол).</a:t>
            </a:r>
          </a:p>
          <a:p>
            <a:r>
              <a:rPr lang="ru-RU" sz="2000"/>
              <a:t>Поскольку в клетках млекопитающих бета-(1,3)-D-глюкан не присутствует, каспофунгин оказывает действие только на грибы, в связи с чем его отличает хорошая переносимость и небольшое количество нежелательных реакций (обычно не требующих отмены терапии), в т.ч. лихорадка, головная боль, боль в животе, рвота. Имеются сообщения о случаях возникновения на фоне применения каспофунгина аллергических реакций (сыпь, отек лица, зуд, ощущение жара, бронхоспазм) и анафилаксии.</a:t>
            </a:r>
          </a:p>
          <a:p>
            <a:endParaRPr lang="ru-KZ" sz="2000"/>
          </a:p>
        </p:txBody>
      </p:sp>
    </p:spTree>
    <p:extLst>
      <p:ext uri="{BB962C8B-B14F-4D97-AF65-F5344CB8AC3E}">
        <p14:creationId xmlns:p14="http://schemas.microsoft.com/office/powerpoint/2010/main" val="3628537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550F2A-76BF-D708-8CF5-01027AC3B3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FD5B0-8395-0DC5-9974-84106AA0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/>
              <a:t>ЛС других групп. </a:t>
            </a:r>
            <a:endParaRPr lang="ru-KZ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B7E56653-D870-69F6-4969-4A6894BDC3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425956"/>
              </p:ext>
            </p:extLst>
          </p:nvPr>
        </p:nvGraphicFramePr>
        <p:xfrm>
          <a:off x="838200" y="1328928"/>
          <a:ext cx="10515600" cy="4848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6586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233CDA-AF02-7B04-7EF7-048F60434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r>
              <a:rPr lang="ru-RU" sz="2200"/>
              <a:t>В настоящее время в стадии разработки находятся антимикотики, являющиеся представителями уже известных групп противогрибковых средств, а также относящиеся к новым классам соединений: коринекандин, фузакандин, сордарины, циспентацин, азоксибациллин.</a:t>
            </a:r>
            <a:endParaRPr lang="ru-KZ" sz="2200"/>
          </a:p>
        </p:txBody>
      </p:sp>
    </p:spTree>
    <p:extLst>
      <p:ext uri="{BB962C8B-B14F-4D97-AF65-F5344CB8AC3E}">
        <p14:creationId xmlns:p14="http://schemas.microsoft.com/office/powerpoint/2010/main" val="4087674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9BF5789-684D-F723-4FB0-2CFB47C95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4597746" cy="3447832"/>
          </a:xfrm>
        </p:spPr>
        <p:txBody>
          <a:bodyPr anchor="t">
            <a:normAutofit/>
          </a:bodyPr>
          <a:lstStyle/>
          <a:p>
            <a:r>
              <a:rPr lang="ru-RU" sz="1900"/>
              <a:t>Для лечения грибковых заболеваний используют ряд лекарственных средств, различных по происхождению (природные или синтетические), спектру и механизму действия, противогрибковому эффекту (фунгицидный или фунгистатический), показаниям к применению (местные или системные инфекции), способам назначения (внутрь, парентерально, наружно).</a:t>
            </a:r>
            <a:endParaRPr lang="ru-KZ" sz="1900"/>
          </a:p>
        </p:txBody>
      </p:sp>
      <p:pic>
        <p:nvPicPr>
          <p:cNvPr id="2050" name="Picture 2" descr="Эффективные противогрибковые препараты широкого спектра - средство  противогрибковое, таблетки недорогие но эффективные">
            <a:extLst>
              <a:ext uri="{FF2B5EF4-FFF2-40B4-BE49-F238E27FC236}">
                <a16:creationId xmlns:a16="http://schemas.microsoft.com/office/drawing/2014/main" id="{AE7600C9-6211-9A20-DDAD-2A1062EFA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1137" y="867064"/>
            <a:ext cx="5048790" cy="50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056" name="Rectangle 2055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" name="Rectangle 2056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716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C374F-AAE5-02E1-8E11-E39C02517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anchor="t">
            <a:normAutofit/>
          </a:bodyPr>
          <a:lstStyle/>
          <a:p>
            <a:r>
              <a:rPr lang="ru-RU" sz="3100"/>
              <a:t>Существует несколько классификаций лекарственных средств, относящихся к группе антимикотиков: </a:t>
            </a:r>
            <a:endParaRPr lang="ru-KZ" sz="31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E0F4D2-12FB-0320-3F1F-657BA6FB6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4" y="1676400"/>
            <a:ext cx="5638796" cy="3505200"/>
          </a:xfrm>
        </p:spPr>
        <p:txBody>
          <a:bodyPr>
            <a:normAutofit/>
          </a:bodyPr>
          <a:lstStyle/>
          <a:p>
            <a:r>
              <a:rPr lang="ru-RU" sz="2400">
                <a:solidFill>
                  <a:schemeClr val="tx1">
                    <a:alpha val="55000"/>
                  </a:schemeClr>
                </a:solidFill>
              </a:rPr>
              <a:t>по химической структуре, механизму действия, спектру активности, фармакокинетике, переносимости, особенностям клинического применения и др.</a:t>
            </a:r>
          </a:p>
          <a:p>
            <a:endParaRPr lang="ru-KZ" sz="240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66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D82184-7DE7-55C3-6C48-1E6231C01A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B620D-4E9C-31D6-BEA3-908E50BE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/>
              <a:t>В соответствии с химическим строением противогрибковые средства классифицируют следующим образом:</a:t>
            </a:r>
            <a:br>
              <a:rPr lang="ru-RU" sz="2800"/>
            </a:br>
            <a:endParaRPr lang="ru-KZ" sz="280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7C9DDF71-5F8B-F04F-6ED1-5157EF64E9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7623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363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353DD-AE2D-797E-5218-D85498873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sz="2800">
                <a:solidFill>
                  <a:srgbClr val="FFFFFF"/>
                </a:solidFill>
              </a:rPr>
              <a:t>Подразделение противогрибковых препаратов по основным показаниям к применению представлено в классификации Д.А. Харкевича (2006 г.):</a:t>
            </a:r>
            <a:br>
              <a:rPr lang="ru-RU" sz="2800">
                <a:solidFill>
                  <a:srgbClr val="FFFFFF"/>
                </a:solidFill>
              </a:rPr>
            </a:br>
            <a:endParaRPr lang="ru-KZ" sz="28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11B335-A2AB-157A-16DB-18C3A4334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sz="2000"/>
              <a:t>I. Средства, применяемые при лечении заболеваний, вызванных патогенными грибами:</a:t>
            </a:r>
          </a:p>
          <a:p>
            <a:r>
              <a:rPr lang="ru-RU" sz="2000"/>
              <a:t>1. При системных или глубоких микозах (</a:t>
            </a:r>
            <a:r>
              <a:rPr lang="ru-RU" sz="2000" err="1"/>
              <a:t>кокцидиоидомикоз</a:t>
            </a:r>
            <a:r>
              <a:rPr lang="ru-RU" sz="2000"/>
              <a:t>, </a:t>
            </a:r>
            <a:r>
              <a:rPr lang="ru-RU" sz="2000" err="1"/>
              <a:t>паракокцидиомикоз</a:t>
            </a:r>
            <a:r>
              <a:rPr lang="ru-RU" sz="2000"/>
              <a:t>, гистоплазмоз, </a:t>
            </a:r>
            <a:r>
              <a:rPr lang="ru-RU" sz="2000" err="1"/>
              <a:t>криптококкоз</a:t>
            </a:r>
            <a:r>
              <a:rPr lang="ru-RU" sz="2000"/>
              <a:t>, бластомикоз):</a:t>
            </a:r>
          </a:p>
          <a:p>
            <a:r>
              <a:rPr lang="ru-RU" sz="2000"/>
              <a:t>- антибиотики (амфотерицин В, </a:t>
            </a:r>
            <a:r>
              <a:rPr lang="ru-RU" sz="2000" err="1"/>
              <a:t>микогептин</a:t>
            </a:r>
            <a:r>
              <a:rPr lang="ru-RU" sz="2000"/>
              <a:t>);</a:t>
            </a:r>
          </a:p>
          <a:p>
            <a:r>
              <a:rPr lang="ru-RU" sz="2000"/>
              <a:t>- производные имидазола (</a:t>
            </a:r>
            <a:r>
              <a:rPr lang="ru-RU" sz="2000" err="1"/>
              <a:t>миконазол</a:t>
            </a:r>
            <a:r>
              <a:rPr lang="ru-RU" sz="2000"/>
              <a:t>, кетоконазол);</a:t>
            </a:r>
          </a:p>
          <a:p>
            <a:r>
              <a:rPr lang="ru-RU" sz="2000"/>
              <a:t> - производные </a:t>
            </a:r>
            <a:r>
              <a:rPr lang="ru-RU" sz="2000" err="1"/>
              <a:t>триазола</a:t>
            </a:r>
            <a:r>
              <a:rPr lang="ru-RU" sz="2000"/>
              <a:t> (итраконазол, флуконазол).</a:t>
            </a:r>
          </a:p>
          <a:p>
            <a:r>
              <a:rPr lang="ru-RU" sz="2000"/>
              <a:t>2. При </a:t>
            </a:r>
            <a:r>
              <a:rPr lang="ru-RU" sz="2000" err="1"/>
              <a:t>эпидермомикозах</a:t>
            </a:r>
            <a:r>
              <a:rPr lang="ru-RU" sz="2000"/>
              <a:t> (дерматомикозах):</a:t>
            </a:r>
          </a:p>
          <a:p>
            <a:r>
              <a:rPr lang="ru-RU" sz="2000"/>
              <a:t>- антибиотики (</a:t>
            </a:r>
            <a:r>
              <a:rPr lang="ru-RU" sz="2000" err="1"/>
              <a:t>гризеофульвин</a:t>
            </a:r>
            <a:r>
              <a:rPr lang="ru-RU" sz="2000"/>
              <a:t>);</a:t>
            </a:r>
          </a:p>
          <a:p>
            <a:r>
              <a:rPr lang="ru-RU" sz="2000"/>
              <a:t>- производные N-</a:t>
            </a:r>
            <a:r>
              <a:rPr lang="ru-RU" sz="2000" err="1"/>
              <a:t>метилнафталина</a:t>
            </a:r>
            <a:r>
              <a:rPr lang="ru-RU" sz="2000"/>
              <a:t> (</a:t>
            </a:r>
            <a:r>
              <a:rPr lang="ru-RU" sz="2000" err="1"/>
              <a:t>тербинафин</a:t>
            </a:r>
            <a:r>
              <a:rPr lang="ru-RU" sz="2000"/>
              <a:t>);</a:t>
            </a:r>
          </a:p>
          <a:p>
            <a:r>
              <a:rPr lang="ru-RU" sz="2000"/>
              <a:t>- производные нитрофенола (</a:t>
            </a:r>
            <a:r>
              <a:rPr lang="ru-RU" sz="2000" err="1"/>
              <a:t>хлорнитрофенол</a:t>
            </a:r>
            <a:r>
              <a:rPr lang="ru-RU" sz="2000"/>
              <a:t>);</a:t>
            </a:r>
          </a:p>
          <a:p>
            <a:r>
              <a:rPr lang="ru-RU" sz="2000"/>
              <a:t>- препараты йода (раствор йода спиртовой, калия йодид).</a:t>
            </a:r>
          </a:p>
          <a:p>
            <a:endParaRPr lang="ru-KZ" sz="2000"/>
          </a:p>
        </p:txBody>
      </p:sp>
    </p:spTree>
    <p:extLst>
      <p:ext uri="{BB962C8B-B14F-4D97-AF65-F5344CB8AC3E}">
        <p14:creationId xmlns:p14="http://schemas.microsoft.com/office/powerpoint/2010/main" val="912048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7F08-5094-75D2-D720-5EB8184A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sz="2800">
                <a:solidFill>
                  <a:srgbClr val="FFFFFF"/>
                </a:solidFill>
              </a:rPr>
              <a:t>II. Средства, применяемые при лечении заболеваний, вызванных условно-патогенными грибами (например при кандидамикозе):</a:t>
            </a:r>
            <a:br>
              <a:rPr lang="ru-RU" sz="2800">
                <a:solidFill>
                  <a:srgbClr val="FFFFFF"/>
                </a:solidFill>
              </a:rPr>
            </a:br>
            <a:endParaRPr lang="ru-KZ" sz="28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D92148-6385-F1BB-9843-48540A2B5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sz="2600"/>
              <a:t>- антибиотики (нистатин, леворин, амфотерицин В);</a:t>
            </a:r>
          </a:p>
          <a:p>
            <a:r>
              <a:rPr lang="ru-RU" sz="2600"/>
              <a:t>- производные имидазола (</a:t>
            </a:r>
            <a:r>
              <a:rPr lang="ru-RU" sz="2600" err="1"/>
              <a:t>миконазол</a:t>
            </a:r>
            <a:r>
              <a:rPr lang="ru-RU" sz="2600"/>
              <a:t>, клотримазол);</a:t>
            </a:r>
          </a:p>
          <a:p>
            <a:r>
              <a:rPr lang="ru-RU" sz="2600"/>
              <a:t>- бис-четвертичные аммониевые соли (</a:t>
            </a:r>
            <a:r>
              <a:rPr lang="ru-RU" sz="2600" err="1"/>
              <a:t>деквалиния</a:t>
            </a:r>
            <a:r>
              <a:rPr lang="ru-RU" sz="2600"/>
              <a:t> хлорид).</a:t>
            </a:r>
          </a:p>
          <a:p>
            <a:r>
              <a:rPr lang="ru-RU" sz="2600"/>
              <a:t>В клинической практике противогрибковые средства делят на 3 основные группы:</a:t>
            </a:r>
          </a:p>
          <a:p>
            <a:r>
              <a:rPr lang="ru-RU" sz="2600"/>
              <a:t>1. Препараты для лечения глубоких (системных) микозов.</a:t>
            </a:r>
          </a:p>
          <a:p>
            <a:r>
              <a:rPr lang="ru-RU" sz="2600"/>
              <a:t>2. Препараты для лечения эпидермофитий и трихофитий.</a:t>
            </a:r>
          </a:p>
          <a:p>
            <a:endParaRPr lang="ru-KZ" sz="2600"/>
          </a:p>
        </p:txBody>
      </p:sp>
    </p:spTree>
    <p:extLst>
      <p:ext uri="{BB962C8B-B14F-4D97-AF65-F5344CB8AC3E}">
        <p14:creationId xmlns:p14="http://schemas.microsoft.com/office/powerpoint/2010/main" val="109538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DC8C0-7176-3123-DA1D-274E16370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sz="2800">
                <a:solidFill>
                  <a:srgbClr val="FFFFFF"/>
                </a:solidFill>
              </a:rPr>
              <a:t>В клинической практике противогрибковые средства делят на 3 основные группы:</a:t>
            </a:r>
            <a:br>
              <a:rPr lang="ru-RU" sz="2800">
                <a:solidFill>
                  <a:srgbClr val="FFFFFF"/>
                </a:solidFill>
              </a:rPr>
            </a:br>
            <a:endParaRPr lang="ru-KZ" sz="28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49688A-C2F1-89AD-AE74-83ACB4D1D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1. Препараты для лечения глубоких (системных) микозов.</a:t>
            </a:r>
          </a:p>
          <a:p>
            <a:r>
              <a:rPr lang="ru-RU" dirty="0"/>
              <a:t>2. Препараты для лечения эпидермофитий и трихофитий.</a:t>
            </a:r>
          </a:p>
          <a:p>
            <a:r>
              <a:rPr lang="ru-RU" dirty="0"/>
              <a:t>3. Препараты для лечения кандидозов.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23209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1C2591-19B9-C839-55B2-515C7A3DB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sz="2400"/>
              <a:t>Выбор ЛС при терапии микозов зависит от вида возбудителя и его чувствительности к ЛС (необходимо назначение ЛС с соответствующим спектром действия), особенностей фармакокинетики ЛС, токсичности препарата, клинического состояния пациента и др.</a:t>
            </a:r>
          </a:p>
          <a:p>
            <a:r>
              <a:rPr lang="ru-RU" sz="2400"/>
              <a:t>Грибковые заболевания известны очень давно, еще со времен античности. Однако возбудители дерматомикозов, кандидоза были выявлены только в середине XIX в., к началу XX в. были описаны возбудители многих висцеральных микозов. До появления в медицинской практике антимикотиков для лечения микозов использовали антисептики и калия йодид.</a:t>
            </a:r>
          </a:p>
          <a:p>
            <a:endParaRPr lang="ru-KZ" sz="2400"/>
          </a:p>
        </p:txBody>
      </p:sp>
    </p:spTree>
    <p:extLst>
      <p:ext uri="{BB962C8B-B14F-4D97-AF65-F5344CB8AC3E}">
        <p14:creationId xmlns:p14="http://schemas.microsoft.com/office/powerpoint/2010/main" val="38453056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2229</Words>
  <Application>Microsoft Office PowerPoint</Application>
  <PresentationFormat>Широкоэкранный</PresentationFormat>
  <Paragraphs>72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Тема Office</vt:lpstr>
      <vt:lpstr>Антимикробные препараты против грибов и механизмы действия</vt:lpstr>
      <vt:lpstr>Презентация PowerPoint</vt:lpstr>
      <vt:lpstr>Презентация PowerPoint</vt:lpstr>
      <vt:lpstr>Существует несколько классификаций лекарственных средств, относящихся к группе антимикотиков: </vt:lpstr>
      <vt:lpstr>В соответствии с химическим строением противогрибковые средства классифицируют следующим образом: </vt:lpstr>
      <vt:lpstr>Подразделение противогрибковых препаратов по основным показаниям к применению представлено в классификации Д.А. Харкевича (2006 г.): </vt:lpstr>
      <vt:lpstr>II. Средства, применяемые при лечении заболеваний, вызванных условно-патогенными грибами (например при кандидамикозе): </vt:lpstr>
      <vt:lpstr>В клинической практике противогрибковые средства делят на 3 основные группы: </vt:lpstr>
      <vt:lpstr>Презентация PowerPoint</vt:lpstr>
      <vt:lpstr>Презентация PowerPoint</vt:lpstr>
      <vt:lpstr>Полиеновые антибиотики </vt:lpstr>
      <vt:lpstr>Презентация PowerPoint</vt:lpstr>
      <vt:lpstr>Презентация PowerPoint</vt:lpstr>
      <vt:lpstr>Презентация PowerPoint</vt:lpstr>
      <vt:lpstr>Презентация PowerPoint</vt:lpstr>
      <vt:lpstr>Азолы (производные имидазола и триазола) </vt:lpstr>
      <vt:lpstr>Презентация PowerPoint</vt:lpstr>
      <vt:lpstr>Презентация PowerPoint</vt:lpstr>
      <vt:lpstr>Презентация PowerPoint</vt:lpstr>
      <vt:lpstr>Презентация PowerPoint</vt:lpstr>
      <vt:lpstr>Эхинокандины. </vt:lpstr>
      <vt:lpstr>Презентация PowerPoint</vt:lpstr>
      <vt:lpstr>ЛС других групп. 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Диас Суюнбай</dc:creator>
  <cp:lastModifiedBy>Диас Суюнбай</cp:lastModifiedBy>
  <cp:revision>3</cp:revision>
  <dcterms:created xsi:type="dcterms:W3CDTF">2025-11-09T11:21:20Z</dcterms:created>
  <dcterms:modified xsi:type="dcterms:W3CDTF">2025-11-10T04:34:29Z</dcterms:modified>
</cp:coreProperties>
</file>